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48"/>
  </p:notesMasterIdLst>
  <p:handoutMasterIdLst>
    <p:handoutMasterId r:id="rId49"/>
  </p:handoutMasterIdLst>
  <p:sldIdLst>
    <p:sldId id="285" r:id="rId5"/>
    <p:sldId id="261" r:id="rId6"/>
    <p:sldId id="293" r:id="rId7"/>
    <p:sldId id="277" r:id="rId8"/>
    <p:sldId id="297" r:id="rId9"/>
    <p:sldId id="298" r:id="rId10"/>
    <p:sldId id="299" r:id="rId11"/>
    <p:sldId id="300" r:id="rId12"/>
    <p:sldId id="305" r:id="rId13"/>
    <p:sldId id="301" r:id="rId14"/>
    <p:sldId id="308" r:id="rId15"/>
    <p:sldId id="307" r:id="rId16"/>
    <p:sldId id="309" r:id="rId17"/>
    <p:sldId id="310" r:id="rId18"/>
    <p:sldId id="311" r:id="rId19"/>
    <p:sldId id="320" r:id="rId20"/>
    <p:sldId id="321" r:id="rId21"/>
    <p:sldId id="312" r:id="rId22"/>
    <p:sldId id="322" r:id="rId23"/>
    <p:sldId id="324" r:id="rId24"/>
    <p:sldId id="323" r:id="rId25"/>
    <p:sldId id="325" r:id="rId26"/>
    <p:sldId id="326" r:id="rId27"/>
    <p:sldId id="314" r:id="rId28"/>
    <p:sldId id="327" r:id="rId29"/>
    <p:sldId id="328" r:id="rId30"/>
    <p:sldId id="315" r:id="rId31"/>
    <p:sldId id="329" r:id="rId32"/>
    <p:sldId id="316" r:id="rId33"/>
    <p:sldId id="332" r:id="rId34"/>
    <p:sldId id="333" r:id="rId35"/>
    <p:sldId id="334" r:id="rId36"/>
    <p:sldId id="303" r:id="rId37"/>
    <p:sldId id="330" r:id="rId38"/>
    <p:sldId id="331" r:id="rId39"/>
    <p:sldId id="335" r:id="rId40"/>
    <p:sldId id="336" r:id="rId41"/>
    <p:sldId id="337" r:id="rId42"/>
    <p:sldId id="338" r:id="rId43"/>
    <p:sldId id="339" r:id="rId44"/>
    <p:sldId id="302" r:id="rId45"/>
    <p:sldId id="340" r:id="rId46"/>
    <p:sldId id="341" r:id="rId47"/>
  </p:sldIdLst>
  <p:sldSz cx="12192000" cy="6858000"/>
  <p:notesSz cx="6858000" cy="9144000"/>
  <p:defaultTextStyle>
    <a:defPPr rtl="0"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648" userDrawn="1">
          <p15:clr>
            <a:srgbClr val="A4A3A4"/>
          </p15:clr>
        </p15:guide>
        <p15:guide id="2" pos="2664" userDrawn="1">
          <p15:clr>
            <a:srgbClr val="A4A3A4"/>
          </p15:clr>
        </p15:guide>
        <p15:guide id="3" orient="horz" pos="2664" userDrawn="1">
          <p15:clr>
            <a:srgbClr val="A4A3A4"/>
          </p15:clr>
        </p15:guide>
        <p15:guide id="4" orient="horz" pos="326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3439" autoAdjust="0"/>
  </p:normalViewPr>
  <p:slideViewPr>
    <p:cSldViewPr snapToGrid="0">
      <p:cViewPr varScale="1">
        <p:scale>
          <a:sx n="71" d="100"/>
          <a:sy n="71" d="100"/>
        </p:scale>
        <p:origin x="1138" y="53"/>
      </p:cViewPr>
      <p:guideLst>
        <p:guide orient="horz" pos="3648"/>
        <p:guide pos="2664"/>
        <p:guide orient="horz" pos="2664"/>
        <p:guide orient="horz" pos="326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504"/>
    </p:cViewPr>
  </p:sorterViewPr>
  <p:notesViewPr>
    <p:cSldViewPr snapToGrid="0">
      <p:cViewPr varScale="1">
        <p:scale>
          <a:sx n="93" d="100"/>
          <a:sy n="93" d="100"/>
        </p:scale>
        <p:origin x="295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tableStyles" Target="tableStyles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51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>
            <a:extLst>
              <a:ext uri="{FF2B5EF4-FFF2-40B4-BE49-F238E27FC236}">
                <a16:creationId xmlns:a16="http://schemas.microsoft.com/office/drawing/2014/main" id="{38D32CE2-6C64-40A5-9DAB-DD3946A432E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720569BD-8C5B-4110-9E60-C359DDF5614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A5B08324-D0EF-4B6E-A5F2-A393EF55E751}" type="datetime1">
              <a:rPr lang="fr-FR" smtClean="0"/>
              <a:t>03/06/2023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84C05E23-8F29-4628-B4F0-7CBCB7658FD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9193352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 noProof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B6001A-C8F2-45B4-9631-C2BA75966D4D}" type="datetime1">
              <a:rPr lang="fr-FR" smtClean="0"/>
              <a:pPr/>
              <a:t>03/06/2023</a:t>
            </a:fld>
            <a:endParaRPr lang="fr-FR" dirty="0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fr-FR" noProof="0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fr-FR" noProof="0"/>
              <a:t>Modifiez les styles du texte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4F4F1A11-BB96-443E-B274-982C61AA7E0D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15289623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Présentation diapo pour valider compétences titre CDA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F4F1A11-BB96-443E-B274-982C61AA7E0D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819415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1 </a:t>
            </a:r>
            <a:r>
              <a:rPr lang="fr-FR" dirty="0">
                <a:sym typeface="Wingdings" panose="05000000000000000000" pitchFamily="2" charset="2"/>
              </a:rPr>
              <a:t> </a:t>
            </a:r>
            <a:r>
              <a:rPr lang="fr-FR" dirty="0" err="1">
                <a:sym typeface="Wingdings" panose="05000000000000000000" pitchFamily="2" charset="2"/>
              </a:rPr>
              <a:t>Github</a:t>
            </a:r>
            <a:r>
              <a:rPr lang="fr-FR" dirty="0">
                <a:sym typeface="Wingdings" panose="05000000000000000000" pitchFamily="2" charset="2"/>
              </a:rPr>
              <a:t>, Trello, Slack</a:t>
            </a:r>
          </a:p>
          <a:p>
            <a:r>
              <a:rPr lang="fr-FR" dirty="0">
                <a:sym typeface="Wingdings" panose="05000000000000000000" pitchFamily="2" charset="2"/>
              </a:rPr>
              <a:t>2  </a:t>
            </a:r>
            <a:r>
              <a:rPr lang="fr-FR" dirty="0" err="1">
                <a:sym typeface="Wingdings" panose="05000000000000000000" pitchFamily="2" charset="2"/>
              </a:rPr>
              <a:t>Figma</a:t>
            </a:r>
            <a:endParaRPr lang="fr-FR" dirty="0">
              <a:sym typeface="Wingdings" panose="05000000000000000000" pitchFamily="2" charset="2"/>
            </a:endParaRPr>
          </a:p>
          <a:p>
            <a:r>
              <a:rPr lang="fr-FR" dirty="0">
                <a:sym typeface="Wingdings" panose="05000000000000000000" pitchFamily="2" charset="2"/>
              </a:rPr>
              <a:t>3  Notion charte graphique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F4F1A11-BB96-443E-B274-982C61AA7E0D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777557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 </a:t>
            </a:r>
            <a:r>
              <a:rPr lang="fr-FR" sz="1800" kern="1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gtithub</a:t>
            </a:r>
            <a:r>
              <a:rPr lang="fr-FR" sz="18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pour IAPM desktop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   branches  sous-branches  </a:t>
            </a:r>
            <a:r>
              <a:rPr lang="fr-FR" sz="1800" kern="1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dev_client</a:t>
            </a:r>
            <a:r>
              <a:rPr lang="fr-FR" sz="18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/ </a:t>
            </a:r>
            <a:r>
              <a:rPr lang="fr-FR" sz="1800" kern="1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dev_commande</a:t>
            </a:r>
            <a:r>
              <a:rPr lang="fr-FR" sz="18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/ </a:t>
            </a:r>
            <a:r>
              <a:rPr lang="fr-FR" sz="1800" kern="1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dev_interface</a:t>
            </a:r>
            <a:r>
              <a:rPr lang="fr-FR" sz="18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/ </a:t>
            </a:r>
            <a:r>
              <a:rPr lang="fr-FR" sz="1800" kern="1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dev_produit</a:t>
            </a:r>
            <a:endParaRPr lang="fr-FR" sz="1800" kern="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</a:t>
            </a:r>
            <a:r>
              <a:rPr lang="fr-FR" sz="18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 Main  branche principale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2 j’aurais pu utiliser  Trello  outil </a:t>
            </a:r>
            <a:r>
              <a:rPr lang="fr-FR" sz="1800" kern="1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gest</a:t>
            </a:r>
            <a:r>
              <a:rPr lang="fr-FR" sz="18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fr-FR" sz="1800" kern="1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proj</a:t>
            </a:r>
            <a:r>
              <a:rPr lang="fr-FR" sz="18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, créer </a:t>
            </a:r>
            <a:r>
              <a:rPr lang="fr-FR" sz="1800" kern="1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etapes</a:t>
            </a:r>
            <a:r>
              <a:rPr lang="fr-FR" sz="18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fr-FR" sz="1800" kern="1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prok</a:t>
            </a:r>
            <a:r>
              <a:rPr lang="fr-FR" sz="18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, </a:t>
            </a:r>
            <a:r>
              <a:rPr lang="fr-FR" sz="1800" kern="1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colab</a:t>
            </a:r>
            <a:r>
              <a:rPr lang="fr-FR" sz="18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fr-FR" sz="1800" kern="1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facil</a:t>
            </a:r>
            <a:endParaRPr lang="fr-FR" sz="1800" kern="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3 ou Slack  </a:t>
            </a:r>
            <a:r>
              <a:rPr lang="fr-FR" sz="1800" kern="1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msgrie</a:t>
            </a:r>
            <a:r>
              <a:rPr lang="fr-FR" sz="18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fr-FR" sz="1800" kern="1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tmps</a:t>
            </a:r>
            <a:r>
              <a:rPr lang="fr-FR" sz="18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réel, </a:t>
            </a:r>
            <a:r>
              <a:rPr lang="fr-FR" sz="1800" kern="1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partge</a:t>
            </a:r>
            <a:r>
              <a:rPr lang="fr-FR" sz="18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fichier, </a:t>
            </a:r>
            <a:r>
              <a:rPr lang="fr-FR" sz="1800" kern="1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integrer</a:t>
            </a:r>
            <a:r>
              <a:rPr lang="fr-FR" sz="18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à Trello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4 </a:t>
            </a:r>
            <a:r>
              <a:rPr lang="fr-FR" sz="1800" kern="1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gest</a:t>
            </a:r>
            <a:r>
              <a:rPr lang="fr-FR" sz="18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temps, repart tâches  </a:t>
            </a:r>
            <a:r>
              <a:rPr lang="fr-FR" sz="1800" kern="1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diag</a:t>
            </a:r>
            <a:r>
              <a:rPr lang="fr-FR" sz="18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fr-FR" sz="1800" kern="1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gantt</a:t>
            </a:r>
            <a:r>
              <a:rPr lang="fr-FR" sz="18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(</a:t>
            </a:r>
            <a:r>
              <a:rPr lang="fr-FR" sz="1800" kern="1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gest</a:t>
            </a:r>
            <a:r>
              <a:rPr lang="fr-FR" sz="18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temps, effectif) + </a:t>
            </a:r>
            <a:r>
              <a:rPr lang="fr-FR" sz="1800" kern="1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diag</a:t>
            </a:r>
            <a:r>
              <a:rPr lang="fr-FR" sz="18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PERT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F4F1A11-BB96-443E-B274-982C61AA7E0D}" type="slidenum">
              <a:rPr lang="fr-FR" noProof="0" smtClean="0"/>
              <a:t>11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7080878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StryBrds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&amp; </a:t>
            </a:r>
            <a:r>
              <a:rPr lang="fr-FR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mquette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real sur </a:t>
            </a:r>
            <a:r>
              <a:rPr lang="fr-FR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Figma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(parler de </a:t>
            </a:r>
            <a:r>
              <a:rPr lang="fr-FR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Figma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fr-FR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 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 Près </a:t>
            </a:r>
            <a:r>
              <a:rPr lang="fr-FR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strybrds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DESKTOP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2  Près </a:t>
            </a:r>
            <a:r>
              <a:rPr lang="fr-FR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strybrds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MOBILE  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Middle page accueil, </a:t>
            </a:r>
            <a:r>
              <a:rPr lang="fr-FR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acces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dif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interfaces, </a:t>
            </a:r>
            <a:r>
              <a:rPr lang="fr-FR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btn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appbar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deco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bdd</a:t>
            </a:r>
            <a:endParaRPr lang="fr-FR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	</a:t>
            </a:r>
            <a:r>
              <a:rPr lang="fr-FR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Drte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fr-FR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affich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cli, cmds, stats, prod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		</a:t>
            </a:r>
            <a:r>
              <a:rPr lang="fr-FR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Gche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</a:t>
            </a:r>
            <a:r>
              <a:rPr lang="fr-FR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add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cli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3  </a:t>
            </a:r>
            <a:r>
              <a:rPr lang="fr-FR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Mqutge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app DESKTOP  </a:t>
            </a:r>
            <a:r>
              <a:rPr lang="fr-FR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mqute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Menu &amp; </a:t>
            </a:r>
            <a:r>
              <a:rPr lang="fr-FR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Gest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fr-FR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Cli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F4F1A11-BB96-443E-B274-982C61AA7E0D}" type="slidenum">
              <a:rPr lang="fr-FR" noProof="0" smtClean="0"/>
              <a:t>12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3586171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 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fr-FR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coulre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fr-FR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princip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fr-FR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backgrnd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(</a:t>
            </a:r>
            <a:r>
              <a:rPr lang="fr-FR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tte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l’app)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2  </a:t>
            </a:r>
            <a:r>
              <a:rPr lang="fr-FR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coulre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fr-FR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princip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fr-FR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btn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(</a:t>
            </a:r>
            <a:r>
              <a:rPr lang="fr-FR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tte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l’app)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3  </a:t>
            </a:r>
            <a:r>
              <a:rPr lang="fr-FR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coulre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fr-FR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princip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txt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4  variante  </a:t>
            </a:r>
            <a:r>
              <a:rPr lang="fr-FR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btn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&amp; txt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F4F1A11-BB96-443E-B274-982C61AA7E0D}" type="slidenum">
              <a:rPr lang="fr-FR" noProof="0" smtClean="0"/>
              <a:t>13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9987369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1 </a:t>
            </a:r>
            <a:r>
              <a:rPr lang="fr-FR" dirty="0">
                <a:sym typeface="Wingdings" panose="05000000000000000000" pitchFamily="2" charset="2"/>
              </a:rPr>
              <a:t> </a:t>
            </a:r>
            <a:r>
              <a:rPr lang="fr-FR" dirty="0" err="1">
                <a:sym typeface="Wingdings" panose="05000000000000000000" pitchFamily="2" charset="2"/>
              </a:rPr>
              <a:t>Specificité</a:t>
            </a:r>
            <a:r>
              <a:rPr lang="fr-FR" dirty="0">
                <a:sym typeface="Wingdings" panose="05000000000000000000" pitchFamily="2" charset="2"/>
              </a:rPr>
              <a:t> app  ce que l’user peut faire</a:t>
            </a:r>
          </a:p>
          <a:p>
            <a:r>
              <a:rPr lang="fr-FR" dirty="0">
                <a:sym typeface="Wingdings" panose="05000000000000000000" pitchFamily="2" charset="2"/>
              </a:rPr>
              <a:t>       Diag  UML, Diag de classes, dict données, MCD, MLD, BDD</a:t>
            </a:r>
          </a:p>
          <a:p>
            <a:r>
              <a:rPr lang="fr-FR" dirty="0">
                <a:sym typeface="Wingdings" panose="05000000000000000000" pitchFamily="2" charset="2"/>
              </a:rPr>
              <a:t>2  Contraintes tech</a:t>
            </a:r>
          </a:p>
          <a:p>
            <a:r>
              <a:rPr lang="fr-FR" dirty="0">
                <a:sym typeface="Wingdings" panose="05000000000000000000" pitchFamily="2" charset="2"/>
              </a:rPr>
              <a:t>       Composants d’accès aux données</a:t>
            </a:r>
          </a:p>
          <a:p>
            <a:r>
              <a:rPr lang="fr-FR" dirty="0">
                <a:sym typeface="Wingdings" panose="05000000000000000000" pitchFamily="2" charset="2"/>
              </a:rPr>
              <a:t>       MVC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F4F1A11-BB96-443E-B274-982C61AA7E0D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083021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 </a:t>
            </a:r>
            <a:r>
              <a:rPr lang="fr-FR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spec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fonctio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IAPM DESK 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 Administrateur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 Ajout, </a:t>
            </a:r>
            <a:r>
              <a:rPr lang="fr-FR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modif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, </a:t>
            </a:r>
            <a:r>
              <a:rPr lang="fr-FR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supr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 cli, prod, cmds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 Utiliser </a:t>
            </a:r>
            <a:r>
              <a:rPr lang="fr-FR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btn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fr-FR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nav</a:t>
            </a:r>
            <a:endParaRPr lang="fr-FR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 Rech cli/prod via barre de Rech …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F4F1A11-BB96-443E-B274-982C61AA7E0D}" type="slidenum">
              <a:rPr lang="fr-FR" noProof="0" smtClean="0"/>
              <a:t>15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4430129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 </a:t>
            </a:r>
            <a:r>
              <a:rPr lang="fr-FR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spec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fonctio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StoreSwap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Web 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 Client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fr-FR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nav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sur site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 créer/</a:t>
            </a:r>
            <a:r>
              <a:rPr lang="fr-FR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supr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compte, se connecter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fr-FR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gest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panier, ajout/</a:t>
            </a:r>
            <a:r>
              <a:rPr lang="fr-FR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supr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articles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 donner feedback …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F4F1A11-BB96-443E-B274-982C61AA7E0D}" type="slidenum">
              <a:rPr lang="fr-FR" noProof="0" smtClean="0"/>
              <a:t>16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9866649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 </a:t>
            </a:r>
            <a:r>
              <a:rPr lang="fr-FR" sz="12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spec</a:t>
            </a:r>
            <a:r>
              <a:rPr lang="fr-FR" sz="1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2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fonctio</a:t>
            </a:r>
            <a:r>
              <a:rPr lang="fr-FR" sz="1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IAPM Mobile </a:t>
            </a:r>
            <a:r>
              <a:rPr lang="fr-FR" sz="1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 Administrateur 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None/>
            </a:pP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 Ajout, </a:t>
            </a:r>
            <a:r>
              <a:rPr lang="fr-FR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modif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, </a:t>
            </a:r>
            <a:r>
              <a:rPr lang="fr-FR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supr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 cli, prod, cmds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None/>
            </a:pP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 Rech cli/prod/cmds via barre de Rech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None/>
            </a:pP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 Consult stats </a:t>
            </a:r>
            <a:r>
              <a:rPr lang="fr-FR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bdd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en temps réel …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F4F1A11-BB96-443E-B274-982C61AA7E0D}" type="slidenum">
              <a:rPr lang="fr-FR" noProof="0" smtClean="0"/>
              <a:t>17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0630031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Diagramme de cas UML </a:t>
            </a:r>
            <a:r>
              <a:rPr lang="fr-FR" dirty="0">
                <a:sym typeface="Wingdings" panose="05000000000000000000" pitchFamily="2" charset="2"/>
              </a:rPr>
              <a:t> IAPM Desktop</a:t>
            </a:r>
            <a:endParaRPr lang="fr-FR" dirty="0"/>
          </a:p>
          <a:p>
            <a:r>
              <a:rPr lang="fr-FR" dirty="0"/>
              <a:t>Présenter le diagramme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F4F1A11-BB96-443E-B274-982C61AA7E0D}" type="slidenum">
              <a:rPr lang="fr-FR" noProof="0" smtClean="0"/>
              <a:t>18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42048367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Diagramme de cas UML </a:t>
            </a:r>
            <a:r>
              <a:rPr lang="fr-FR" dirty="0">
                <a:sym typeface="Wingdings" panose="05000000000000000000" pitchFamily="2" charset="2"/>
              </a:rPr>
              <a:t> </a:t>
            </a:r>
            <a:r>
              <a:rPr lang="fr-FR" dirty="0" err="1">
                <a:sym typeface="Wingdings" panose="05000000000000000000" pitchFamily="2" charset="2"/>
              </a:rPr>
              <a:t>StoreSwap</a:t>
            </a:r>
            <a:r>
              <a:rPr lang="fr-FR" dirty="0">
                <a:sym typeface="Wingdings" panose="05000000000000000000" pitchFamily="2" charset="2"/>
              </a:rPr>
              <a:t> WEB</a:t>
            </a:r>
            <a:endParaRPr lang="fr-FR" dirty="0"/>
          </a:p>
          <a:p>
            <a:r>
              <a:rPr lang="fr-FR" dirty="0"/>
              <a:t>Autre exemple d’UML (passer rapidement)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F4F1A11-BB96-443E-B274-982C61AA7E0D}" type="slidenum">
              <a:rPr lang="fr-FR" noProof="0" smtClean="0"/>
              <a:t>19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0977453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lnSpc>
                <a:spcPct val="107000"/>
              </a:lnSpc>
              <a:spcAft>
                <a:spcPts val="800"/>
              </a:spcAft>
              <a:buFontTx/>
              <a:buChar char="-"/>
            </a:pP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Présentation personnelle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Tx/>
              <a:buChar char="-"/>
            </a:pP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Résumé des projets (en anglais) 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Tx/>
              <a:buChar char="-"/>
            </a:pP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Cahier des charges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Tx/>
              <a:buChar char="-"/>
            </a:pP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Gestion de projet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Tx/>
              <a:buChar char="-"/>
            </a:pP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Spécification fonctionnelles / techniques</a:t>
            </a:r>
            <a:endParaRPr lang="fr-FR" sz="1800" b="1" i="1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Tx/>
              <a:buChar char="-"/>
            </a:pP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Réalisations du candidat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Tx/>
              <a:buChar char="-"/>
            </a:pP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Veille Technologique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Tx/>
              <a:buChar char="-"/>
            </a:pP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Conclusion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F4F1A11-BB96-443E-B274-982C61AA7E0D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8173196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Dictionnaire de données </a:t>
            </a:r>
            <a:r>
              <a:rPr lang="fr-FR" dirty="0">
                <a:sym typeface="Wingdings" panose="05000000000000000000" pitchFamily="2" charset="2"/>
              </a:rPr>
              <a:t> </a:t>
            </a:r>
            <a:r>
              <a:rPr lang="fr-FR" dirty="0" err="1">
                <a:sym typeface="Wingdings" panose="05000000000000000000" pitchFamily="2" charset="2"/>
              </a:rPr>
              <a:t>StoreSwap</a:t>
            </a:r>
            <a:r>
              <a:rPr lang="fr-FR" dirty="0">
                <a:sym typeface="Wingdings" panose="05000000000000000000" pitchFamily="2" charset="2"/>
              </a:rPr>
              <a:t> WEB</a:t>
            </a:r>
            <a:endParaRPr lang="fr-FR" dirty="0"/>
          </a:p>
          <a:p>
            <a:r>
              <a:rPr lang="fr-FR" dirty="0"/>
              <a:t>Présenter le dictionnaire de données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F4F1A11-BB96-443E-B274-982C61AA7E0D}" type="slidenum">
              <a:rPr lang="fr-FR" noProof="0" smtClean="0"/>
              <a:t>20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29039359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Modèle Conceptuel de Données </a:t>
            </a:r>
            <a:r>
              <a:rPr lang="fr-FR" dirty="0">
                <a:sym typeface="Wingdings" panose="05000000000000000000" pitchFamily="2" charset="2"/>
              </a:rPr>
              <a:t> </a:t>
            </a:r>
            <a:r>
              <a:rPr lang="fr-FR" dirty="0" err="1">
                <a:sym typeface="Wingdings" panose="05000000000000000000" pitchFamily="2" charset="2"/>
              </a:rPr>
              <a:t>StoreSwap</a:t>
            </a:r>
            <a:r>
              <a:rPr lang="fr-FR" dirty="0">
                <a:sym typeface="Wingdings" panose="05000000000000000000" pitchFamily="2" charset="2"/>
              </a:rPr>
              <a:t> WEB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fr-FR" dirty="0">
                <a:sym typeface="Wingdings" panose="05000000000000000000" pitchFamily="2" charset="2"/>
              </a:rPr>
              <a:t>Présenter MCD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fr-FR" dirty="0">
                <a:sym typeface="Wingdings" panose="05000000000000000000" pitchFamily="2" charset="2"/>
              </a:rPr>
              <a:t>Présenter MLD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F4F1A11-BB96-443E-B274-982C61AA7E0D}" type="slidenum">
              <a:rPr lang="fr-FR" noProof="0" smtClean="0"/>
              <a:t>21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05008123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Diagramme de Classes </a:t>
            </a:r>
            <a:r>
              <a:rPr lang="fr-FR" dirty="0">
                <a:sym typeface="Wingdings" panose="05000000000000000000" pitchFamily="2" charset="2"/>
              </a:rPr>
              <a:t> IAPM Desktop</a:t>
            </a:r>
          </a:p>
          <a:p>
            <a:r>
              <a:rPr lang="fr-FR" dirty="0">
                <a:sym typeface="Wingdings" panose="05000000000000000000" pitchFamily="2" charset="2"/>
              </a:rPr>
              <a:t> Présenter diagramme des classes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F4F1A11-BB96-443E-B274-982C61AA7E0D}" type="slidenum">
              <a:rPr lang="fr-FR" noProof="0" smtClean="0"/>
              <a:t>22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8025947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BDD web, desktop &amp; mobile</a:t>
            </a:r>
          </a:p>
          <a:p>
            <a:r>
              <a:rPr lang="fr-FR" dirty="0">
                <a:sym typeface="Wingdings" panose="05000000000000000000" pitchFamily="2" charset="2"/>
              </a:rPr>
              <a:t> Tables  Tables Produit</a:t>
            </a:r>
          </a:p>
          <a:p>
            <a:r>
              <a:rPr lang="fr-FR" dirty="0">
                <a:sym typeface="Wingdings" panose="05000000000000000000" pitchFamily="2" charset="2"/>
              </a:rPr>
              <a:t> Procédure stockées  requêtes exécutée coté </a:t>
            </a:r>
            <a:r>
              <a:rPr lang="fr-FR" dirty="0" err="1">
                <a:sym typeface="Wingdings" panose="05000000000000000000" pitchFamily="2" charset="2"/>
              </a:rPr>
              <a:t>bdd</a:t>
            </a:r>
            <a:endParaRPr lang="fr-FR" dirty="0">
              <a:sym typeface="Wingdings" panose="05000000000000000000" pitchFamily="2" charset="2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fr-FR" sz="1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Déclencheurs </a:t>
            </a:r>
            <a:r>
              <a:rPr lang="fr-FR" sz="1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fr-FR" sz="1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Evènement exécuté un moment déterminé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F4F1A11-BB96-443E-B274-982C61AA7E0D}" type="slidenum">
              <a:rPr lang="fr-FR" noProof="0" smtClean="0"/>
              <a:t>23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55050495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Elaboration contraintes techniques :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en-GB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Outils</a:t>
            </a: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utilisé</a:t>
            </a: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Visual studio code, WAMP, </a:t>
            </a:r>
            <a:r>
              <a:rPr lang="en-GB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LoopingMCD</a:t>
            </a: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diagrams.net</a:t>
            </a:r>
            <a:endParaRPr lang="fr-FR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en-GB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Plateforme</a:t>
            </a: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langage</a:t>
            </a: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PHP 7.4.26, HTML 5, CSS 3 (framework Bootstrap 5)</a:t>
            </a:r>
            <a:endParaRPr lang="fr-FR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Serveur </a:t>
            </a: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WAMP localhost, langage </a:t>
            </a:r>
            <a:r>
              <a:rPr lang="fr-FR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MySql</a:t>
            </a:r>
            <a:endParaRPr lang="fr-FR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Sécurité (</a:t>
            </a:r>
            <a:r>
              <a:rPr lang="fr-FR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StoreSwap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 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Hashage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mdp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inscription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Interface utilisateur 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intuitive, facilité navigation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F4F1A11-BB96-443E-B274-982C61AA7E0D}" type="slidenum">
              <a:rPr lang="fr-FR" noProof="0" smtClean="0"/>
              <a:t>24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89190113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Elaboration contraintes techniques :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Outils</a:t>
            </a: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utilisé</a:t>
            </a: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Microsoft VS 2022, WAMP, 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Visual </a:t>
            </a:r>
            <a:r>
              <a:rPr lang="fr-FR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Paradigm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17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Plateforme</a:t>
            </a: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langage VB, package .NET </a:t>
            </a:r>
            <a:r>
              <a:rPr lang="fr-FR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Core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fr-FR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framework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WinForm</a:t>
            </a:r>
            <a:endParaRPr lang="fr-FR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Serveur </a:t>
            </a: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WAMP localhost, langage </a:t>
            </a:r>
            <a:r>
              <a:rPr lang="fr-FR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MySql</a:t>
            </a:r>
            <a:endParaRPr lang="fr-FR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Sécurité (IAPM DESK) 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Connexio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identifiant </a:t>
            </a:r>
            <a:r>
              <a:rPr lang="fr-FR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MySql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(compte)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Interface utilisateur 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intuitive, facilité navigation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F4F1A11-BB96-443E-B274-982C61AA7E0D}" type="slidenum">
              <a:rPr lang="fr-FR" noProof="0" smtClean="0"/>
              <a:t>25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35808368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Elaboration contraintes techniques :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en-GB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Outils</a:t>
            </a: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utilisé</a:t>
            </a: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Android Studio, XAMP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en-GB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Plateforme</a:t>
            </a: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langage</a:t>
            </a: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Dart, </a:t>
            </a:r>
            <a:r>
              <a:rPr lang="en-GB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Framewrk</a:t>
            </a: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Flutter, style Material Design</a:t>
            </a:r>
            <a:endParaRPr lang="fr-FR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Serveur </a:t>
            </a: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XAMP localhost, langage </a:t>
            </a:r>
            <a:r>
              <a:rPr lang="fr-FR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MySql</a:t>
            </a:r>
            <a:endParaRPr lang="fr-FR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Sécurité (IAPM MOBIL) 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Connexio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identifiant </a:t>
            </a:r>
            <a:r>
              <a:rPr lang="fr-FR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MySql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(compte)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Interface utilisateur 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intuitive, facilité navigation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F4F1A11-BB96-443E-B274-982C61AA7E0D}" type="slidenum">
              <a:rPr lang="fr-FR" noProof="0" smtClean="0"/>
              <a:t>26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33703906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Accès </a:t>
            </a:r>
            <a:r>
              <a:rPr lang="fr-FR" dirty="0" err="1"/>
              <a:t>bdd</a:t>
            </a:r>
            <a:r>
              <a:rPr lang="fr-FR" dirty="0"/>
              <a:t> </a:t>
            </a:r>
            <a:r>
              <a:rPr lang="fr-FR" dirty="0">
                <a:sym typeface="Wingdings" panose="05000000000000000000" pitchFamily="2" charset="2"/>
              </a:rPr>
              <a:t> créer classe </a:t>
            </a:r>
            <a:r>
              <a:rPr lang="fr-FR" dirty="0" err="1">
                <a:sym typeface="Wingdings" panose="05000000000000000000" pitchFamily="2" charset="2"/>
              </a:rPr>
              <a:t>MySQlConfig</a:t>
            </a:r>
            <a:r>
              <a:rPr lang="fr-FR" dirty="0">
                <a:sym typeface="Wingdings" panose="05000000000000000000" pitchFamily="2" charset="2"/>
              </a:rPr>
              <a:t> qui est la suivante :</a:t>
            </a:r>
          </a:p>
          <a:p>
            <a:r>
              <a:rPr lang="fr-FR" dirty="0">
                <a:sym typeface="Wingdings" panose="05000000000000000000" pitchFamily="2" charset="2"/>
              </a:rPr>
              <a:t>Var SERVEUR  </a:t>
            </a:r>
            <a:r>
              <a:rPr lang="fr-FR" dirty="0" err="1">
                <a:sym typeface="Wingdings" panose="05000000000000000000" pitchFamily="2" charset="2"/>
              </a:rPr>
              <a:t>Ip</a:t>
            </a:r>
            <a:r>
              <a:rPr lang="fr-FR" dirty="0">
                <a:sym typeface="Wingdings" panose="05000000000000000000" pitchFamily="2" charset="2"/>
              </a:rPr>
              <a:t> </a:t>
            </a:r>
            <a:r>
              <a:rPr lang="fr-FR" dirty="0" err="1">
                <a:sym typeface="Wingdings" panose="05000000000000000000" pitchFamily="2" charset="2"/>
              </a:rPr>
              <a:t>serv</a:t>
            </a:r>
            <a:r>
              <a:rPr lang="fr-FR" dirty="0">
                <a:sym typeface="Wingdings" panose="05000000000000000000" pitchFamily="2" charset="2"/>
              </a:rPr>
              <a:t> cible</a:t>
            </a:r>
          </a:p>
          <a:p>
            <a:r>
              <a:rPr lang="fr-FR" dirty="0">
                <a:sym typeface="Wingdings" panose="05000000000000000000" pitchFamily="2" charset="2"/>
              </a:rPr>
              <a:t>Var BASE  Nom </a:t>
            </a:r>
            <a:r>
              <a:rPr lang="fr-FR" dirty="0" err="1">
                <a:sym typeface="Wingdings" panose="05000000000000000000" pitchFamily="2" charset="2"/>
              </a:rPr>
              <a:t>bdd</a:t>
            </a:r>
            <a:endParaRPr lang="fr-FR" dirty="0">
              <a:sym typeface="Wingdings" panose="05000000000000000000" pitchFamily="2" charset="2"/>
            </a:endParaRPr>
          </a:p>
          <a:p>
            <a:r>
              <a:rPr lang="fr-FR" dirty="0">
                <a:sym typeface="Wingdings" panose="05000000000000000000" pitchFamily="2" charset="2"/>
              </a:rPr>
              <a:t>Var UTILISATEUR  nom utilisateur</a:t>
            </a:r>
          </a:p>
          <a:p>
            <a:r>
              <a:rPr lang="fr-FR" dirty="0">
                <a:sym typeface="Wingdings" panose="05000000000000000000" pitchFamily="2" charset="2"/>
              </a:rPr>
              <a:t>Var MOT_DE_PASSE  </a:t>
            </a:r>
            <a:r>
              <a:rPr lang="fr-FR" dirty="0" err="1">
                <a:sym typeface="Wingdings" panose="05000000000000000000" pitchFamily="2" charset="2"/>
              </a:rPr>
              <a:t>mdp</a:t>
            </a:r>
            <a:r>
              <a:rPr lang="fr-FR" dirty="0">
                <a:sym typeface="Wingdings" panose="05000000000000000000" pitchFamily="2" charset="2"/>
              </a:rPr>
              <a:t> pour </a:t>
            </a:r>
            <a:r>
              <a:rPr lang="fr-FR" dirty="0" err="1">
                <a:sym typeface="Wingdings" panose="05000000000000000000" pitchFamily="2" charset="2"/>
              </a:rPr>
              <a:t>connexio</a:t>
            </a:r>
            <a:endParaRPr lang="fr-FR" dirty="0"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fr-FR" dirty="0" err="1">
                <a:sym typeface="Wingdings" panose="05000000000000000000" pitchFamily="2" charset="2"/>
              </a:rPr>
              <a:t>Rempliss</a:t>
            </a:r>
            <a:r>
              <a:rPr lang="fr-FR" dirty="0">
                <a:sym typeface="Wingdings" panose="05000000000000000000" pitchFamily="2" charset="2"/>
              </a:rPr>
              <a:t> var </a:t>
            </a:r>
            <a:r>
              <a:rPr lang="fr-FR" dirty="0" err="1">
                <a:sym typeface="Wingdings" panose="05000000000000000000" pitchFamily="2" charset="2"/>
              </a:rPr>
              <a:t>ModelePDO</a:t>
            </a:r>
            <a:r>
              <a:rPr lang="fr-FR" dirty="0">
                <a:sym typeface="Wingdings" panose="05000000000000000000" pitchFamily="2" charset="2"/>
              </a:rPr>
              <a:t>  chaine de connexion </a:t>
            </a:r>
            <a:r>
              <a:rPr lang="fr-FR" dirty="0" err="1">
                <a:sym typeface="Wingdings" panose="05000000000000000000" pitchFamily="2" charset="2"/>
              </a:rPr>
              <a:t>bdd</a:t>
            </a:r>
            <a:endParaRPr lang="fr-FR" dirty="0"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à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F4F1A11-BB96-443E-B274-982C61AA7E0D}" type="slidenum">
              <a:rPr lang="fr-FR" noProof="0" smtClean="0"/>
              <a:t>27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60762685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Accès </a:t>
            </a:r>
            <a:r>
              <a:rPr lang="fr-FR" dirty="0" err="1"/>
              <a:t>bdd</a:t>
            </a:r>
            <a:r>
              <a:rPr lang="fr-FR" dirty="0"/>
              <a:t> </a:t>
            </a:r>
            <a:r>
              <a:rPr lang="fr-FR" dirty="0">
                <a:sym typeface="Wingdings" panose="05000000000000000000" pitchFamily="2" charset="2"/>
              </a:rPr>
              <a:t> créer classe </a:t>
            </a:r>
            <a:r>
              <a:rPr lang="fr-FR" dirty="0" err="1">
                <a:sym typeface="Wingdings" panose="05000000000000000000" pitchFamily="2" charset="2"/>
              </a:rPr>
              <a:t>GestionBDD</a:t>
            </a:r>
            <a:r>
              <a:rPr lang="fr-FR" dirty="0">
                <a:sym typeface="Wingdings" panose="05000000000000000000" pitchFamily="2" charset="2"/>
              </a:rPr>
              <a:t> qui est la suivante :</a:t>
            </a:r>
          </a:p>
          <a:p>
            <a:r>
              <a:rPr lang="fr-FR" dirty="0">
                <a:sym typeface="Wingdings" panose="05000000000000000000" pitchFamily="2" charset="2"/>
              </a:rPr>
              <a:t>Import </a:t>
            </a:r>
            <a:r>
              <a:rPr lang="fr-FR" dirty="0" err="1">
                <a:sym typeface="Wingdings" panose="05000000000000000000" pitchFamily="2" charset="2"/>
              </a:rPr>
              <a:t>MySql.Data</a:t>
            </a:r>
            <a:r>
              <a:rPr lang="fr-FR" dirty="0">
                <a:sym typeface="Wingdings" panose="05000000000000000000" pitchFamily="2" charset="2"/>
              </a:rPr>
              <a:t>  </a:t>
            </a:r>
            <a:r>
              <a:rPr lang="fr-FR" dirty="0" err="1">
                <a:sym typeface="Wingdings" panose="05000000000000000000" pitchFamily="2" charset="2"/>
              </a:rPr>
              <a:t>rempliss</a:t>
            </a:r>
            <a:r>
              <a:rPr lang="fr-FR" dirty="0">
                <a:sym typeface="Wingdings" panose="05000000000000000000" pitchFamily="2" charset="2"/>
              </a:rPr>
              <a:t> var </a:t>
            </a:r>
            <a:r>
              <a:rPr lang="fr-FR" dirty="0" err="1">
                <a:sym typeface="Wingdings" panose="05000000000000000000" pitchFamily="2" charset="2"/>
              </a:rPr>
              <a:t>specific</a:t>
            </a:r>
            <a:r>
              <a:rPr lang="fr-FR" dirty="0">
                <a:sym typeface="Wingdings" panose="05000000000000000000" pitchFamily="2" charset="2"/>
              </a:rPr>
              <a:t> a </a:t>
            </a:r>
            <a:r>
              <a:rPr lang="fr-FR" dirty="0" err="1">
                <a:sym typeface="Wingdings" panose="05000000000000000000" pitchFamily="2" charset="2"/>
              </a:rPr>
              <a:t>MySql.Data</a:t>
            </a:r>
            <a:endParaRPr lang="fr-FR" dirty="0"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fr-FR" dirty="0">
                <a:sym typeface="Wingdings" panose="05000000000000000000" pitchFamily="2" charset="2"/>
              </a:rPr>
              <a:t>chaine de connexion </a:t>
            </a:r>
            <a:r>
              <a:rPr lang="fr-FR" dirty="0" err="1">
                <a:sym typeface="Wingdings" panose="05000000000000000000" pitchFamily="2" charset="2"/>
              </a:rPr>
              <a:t>bdd</a:t>
            </a:r>
            <a:endParaRPr lang="fr-FR" dirty="0"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fr-FR" dirty="0" err="1">
                <a:sym typeface="Wingdings" panose="05000000000000000000" pitchFamily="2" charset="2"/>
              </a:rPr>
              <a:t>Methode</a:t>
            </a:r>
            <a:r>
              <a:rPr lang="fr-FR" dirty="0">
                <a:sym typeface="Wingdings" panose="05000000000000000000" pitchFamily="2" charset="2"/>
              </a:rPr>
              <a:t> </a:t>
            </a:r>
            <a:r>
              <a:rPr lang="fr-FR" dirty="0" err="1">
                <a:sym typeface="Wingdings" panose="05000000000000000000" pitchFamily="2" charset="2"/>
              </a:rPr>
              <a:t>SeConnecter</a:t>
            </a:r>
            <a:r>
              <a:rPr lang="fr-FR" dirty="0">
                <a:sym typeface="Wingdings" panose="05000000000000000000" pitchFamily="2" charset="2"/>
              </a:rPr>
              <a:t>()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F4F1A11-BB96-443E-B274-982C61AA7E0D}" type="slidenum">
              <a:rPr lang="fr-FR" noProof="0" smtClean="0"/>
              <a:t>28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26169632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Wingdings" panose="05000000000000000000" pitchFamily="2" charset="2"/>
              <a:buChar char="à"/>
            </a:pPr>
            <a:r>
              <a:rPr lang="fr-FR" dirty="0" err="1">
                <a:sym typeface="Wingdings" panose="05000000000000000000" pitchFamily="2" charset="2"/>
              </a:rPr>
              <a:t>Arbo</a:t>
            </a:r>
            <a:r>
              <a:rPr lang="fr-FR" dirty="0">
                <a:sym typeface="Wingdings" panose="05000000000000000000" pitchFamily="2" charset="2"/>
              </a:rPr>
              <a:t> de l’app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fr-FR" dirty="0">
                <a:sym typeface="Wingdings" panose="05000000000000000000" pitchFamily="2" charset="2"/>
              </a:rPr>
              <a:t>Archi MVC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à"/>
              <a:tabLst/>
              <a:defRPr/>
            </a:pPr>
            <a:r>
              <a:rPr lang="fr-FR" dirty="0">
                <a:sym typeface="Wingdings" panose="05000000000000000000" pitchFamily="2" charset="2"/>
              </a:rPr>
              <a:t>Contrôleur = intermédiaire entre Modèle &amp; Vue, </a:t>
            </a:r>
            <a:r>
              <a:rPr lang="fr-FR" dirty="0" err="1">
                <a:sym typeface="Wingdings" panose="05000000000000000000" pitchFamily="2" charset="2"/>
              </a:rPr>
              <a:t>traitemnt</a:t>
            </a:r>
            <a:r>
              <a:rPr lang="fr-FR" dirty="0">
                <a:sym typeface="Wingdings" panose="05000000000000000000" pitchFamily="2" charset="2"/>
              </a:rPr>
              <a:t> </a:t>
            </a:r>
            <a:r>
              <a:rPr lang="fr-FR" dirty="0" err="1">
                <a:sym typeface="Wingdings" panose="05000000000000000000" pitchFamily="2" charset="2"/>
              </a:rPr>
              <a:t>necessre</a:t>
            </a:r>
            <a:r>
              <a:rPr lang="fr-FR" dirty="0">
                <a:sym typeface="Wingdings" panose="05000000000000000000" pitchFamily="2" charset="2"/>
              </a:rPr>
              <a:t> &amp; met à jour les vues &amp; le </a:t>
            </a:r>
            <a:r>
              <a:rPr lang="fr-FR" dirty="0" err="1">
                <a:sym typeface="Wingdings" panose="05000000000000000000" pitchFamily="2" charset="2"/>
              </a:rPr>
              <a:t>mdèle</a:t>
            </a:r>
            <a:endParaRPr lang="fr-FR" dirty="0"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fr-FR" dirty="0">
                <a:sym typeface="Wingdings" panose="05000000000000000000" pitchFamily="2" charset="2"/>
              </a:rPr>
              <a:t>Modèle = </a:t>
            </a:r>
            <a:r>
              <a:rPr lang="fr-FR" dirty="0" err="1">
                <a:sym typeface="Wingdings" panose="05000000000000000000" pitchFamily="2" charset="2"/>
              </a:rPr>
              <a:t>gest</a:t>
            </a:r>
            <a:r>
              <a:rPr lang="fr-FR" dirty="0">
                <a:sym typeface="Wingdings" panose="05000000000000000000" pitchFamily="2" charset="2"/>
              </a:rPr>
              <a:t> data &amp; logique métier  structure sous-jacente des info &amp; règles de l’app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fr-FR" dirty="0">
                <a:sym typeface="Wingdings" panose="05000000000000000000" pitchFamily="2" charset="2"/>
              </a:rPr>
              <a:t>Vue = affichage données &amp; interactions utilisateur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F4F1A11-BB96-443E-B274-982C61AA7E0D}" type="slidenum">
              <a:rPr lang="fr-FR" noProof="0" smtClean="0"/>
              <a:t>29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7935139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BAC STMG option SIG 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 2020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- STMG = Science Technologiques du Management et de la Gestion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- SIG = Système d’Information et de Gestion</a:t>
            </a:r>
            <a:endParaRPr lang="fr-FR" sz="1200" kern="100" dirty="0">
              <a:solidFill>
                <a:srgbClr val="FF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BTS SIO 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 2022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: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- SIO = Service Informatique aux Organisations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BACHELOR CDA :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- Concepteur Développeur d’Applications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Alternance 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fr-FR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Optim.Solutions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 Ce que j’ai appris</a:t>
            </a:r>
            <a:endParaRPr lang="fr-FR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F4F1A11-BB96-443E-B274-982C61AA7E0D}" type="slidenum">
              <a:rPr lang="fr-FR" noProof="0" smtClean="0"/>
              <a:t>3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52927093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Wingdings" panose="05000000000000000000" pitchFamily="2" charset="2"/>
              <a:buChar char="à"/>
            </a:pPr>
            <a:r>
              <a:rPr lang="fr-FR" dirty="0" err="1">
                <a:sym typeface="Wingdings" panose="05000000000000000000" pitchFamily="2" charset="2"/>
              </a:rPr>
              <a:t>Modele</a:t>
            </a:r>
            <a:r>
              <a:rPr lang="fr-FR" dirty="0">
                <a:sym typeface="Wingdings" panose="05000000000000000000" pitchFamily="2" charset="2"/>
              </a:rPr>
              <a:t>  classes principal app  méthodes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F4F1A11-BB96-443E-B274-982C61AA7E0D}" type="slidenum">
              <a:rPr lang="fr-FR" noProof="0" smtClean="0"/>
              <a:t>30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36654558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à"/>
              <a:tabLst/>
              <a:defRPr/>
            </a:pPr>
            <a:r>
              <a:rPr lang="fr-FR" dirty="0">
                <a:sym typeface="Wingdings" panose="05000000000000000000" pitchFamily="2" charset="2"/>
              </a:rPr>
              <a:t>Vue  </a:t>
            </a:r>
            <a:r>
              <a:rPr lang="fr-FR" dirty="0" err="1">
                <a:sym typeface="Wingdings" panose="05000000000000000000" pitchFamily="2" charset="2"/>
              </a:rPr>
              <a:t>template</a:t>
            </a:r>
            <a:r>
              <a:rPr lang="fr-FR" dirty="0">
                <a:sym typeface="Wingdings" panose="05000000000000000000" pitchFamily="2" charset="2"/>
              </a:rPr>
              <a:t> de l’app  affichage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endParaRPr lang="fr-FR" dirty="0">
              <a:sym typeface="Wingdings" panose="05000000000000000000" pitchFamily="2" charset="2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F4F1A11-BB96-443E-B274-982C61AA7E0D}" type="slidenum">
              <a:rPr lang="fr-FR" noProof="0" smtClean="0"/>
              <a:t>31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72189750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à"/>
              <a:tabLst/>
              <a:defRPr/>
            </a:pPr>
            <a:r>
              <a:rPr lang="fr-FR" dirty="0">
                <a:sym typeface="Wingdings" panose="05000000000000000000" pitchFamily="2" charset="2"/>
              </a:rPr>
              <a:t>Contrôleur  interactions entre </a:t>
            </a:r>
            <a:r>
              <a:rPr lang="fr-FR" dirty="0" err="1">
                <a:sym typeface="Wingdings" panose="05000000000000000000" pitchFamily="2" charset="2"/>
              </a:rPr>
              <a:t>modele</a:t>
            </a:r>
            <a:r>
              <a:rPr lang="fr-FR" dirty="0">
                <a:sym typeface="Wingdings" panose="05000000000000000000" pitchFamily="2" charset="2"/>
              </a:rPr>
              <a:t> &amp; vue  Si erreur </a:t>
            </a:r>
            <a:r>
              <a:rPr lang="fr-FR" dirty="0" err="1">
                <a:sym typeface="Wingdings" panose="05000000000000000000" pitchFamily="2" charset="2"/>
              </a:rPr>
              <a:t>ds</a:t>
            </a:r>
            <a:r>
              <a:rPr lang="fr-FR" dirty="0">
                <a:sym typeface="Wingdings" panose="05000000000000000000" pitchFamily="2" charset="2"/>
              </a:rPr>
              <a:t> </a:t>
            </a:r>
            <a:r>
              <a:rPr lang="fr-FR" dirty="0" err="1">
                <a:sym typeface="Wingdings" panose="05000000000000000000" pitchFamily="2" charset="2"/>
              </a:rPr>
              <a:t>lesproduits</a:t>
            </a:r>
            <a:r>
              <a:rPr lang="fr-FR" dirty="0">
                <a:sym typeface="Wingdings" panose="05000000000000000000" pitchFamily="2" charset="2"/>
              </a:rPr>
              <a:t>, affichage erreur 404</a:t>
            </a:r>
          </a:p>
          <a:p>
            <a:pPr marL="0" indent="0">
              <a:buFont typeface="Wingdings" panose="05000000000000000000" pitchFamily="2" charset="2"/>
              <a:buNone/>
            </a:pPr>
            <a:endParaRPr lang="fr-FR" dirty="0">
              <a:sym typeface="Wingdings" panose="05000000000000000000" pitchFamily="2" charset="2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F4F1A11-BB96-443E-B274-982C61AA7E0D}" type="slidenum">
              <a:rPr lang="fr-FR" noProof="0" smtClean="0"/>
              <a:t>32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22420458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Wingdings" panose="05000000000000000000" pitchFamily="2" charset="2"/>
              <a:buNone/>
            </a:pPr>
            <a:r>
              <a:rPr lang="fr-FR" dirty="0">
                <a:sym typeface="Wingdings" panose="05000000000000000000" pitchFamily="2" charset="2"/>
              </a:rPr>
              <a:t>Réalisations du candidat  Ce que j’ai réalisé en détail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fr-FR" dirty="0">
                <a:sym typeface="Wingdings" panose="05000000000000000000" pitchFamily="2" charset="2"/>
              </a:rPr>
              <a:t>Choix des styles des applications</a:t>
            </a:r>
          </a:p>
          <a:p>
            <a:pPr marL="628650" lvl="1" indent="-171450">
              <a:buFont typeface="Wingdings" panose="05000000000000000000" pitchFamily="2" charset="2"/>
              <a:buChar char="à"/>
            </a:pPr>
            <a:r>
              <a:rPr lang="fr-FR" dirty="0">
                <a:sym typeface="Wingdings" panose="05000000000000000000" pitchFamily="2" charset="2"/>
              </a:rPr>
              <a:t>Bootstrap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fr-FR" dirty="0">
                <a:sym typeface="Wingdings" panose="05000000000000000000" pitchFamily="2" charset="2"/>
              </a:rPr>
              <a:t>Construction des applications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fr-FR" dirty="0">
                <a:sym typeface="Wingdings" panose="05000000000000000000" pitchFamily="2" charset="2"/>
              </a:rPr>
              <a:t>Sécurité des applications en </a:t>
            </a:r>
            <a:r>
              <a:rPr lang="fr-FR" b="1" dirty="0">
                <a:sym typeface="Wingdings" panose="05000000000000000000" pitchFamily="2" charset="2"/>
              </a:rPr>
              <a:t>détails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fr-FR" dirty="0">
                <a:sym typeface="Wingdings" panose="05000000000000000000" pitchFamily="2" charset="2"/>
              </a:rPr>
              <a:t>Tests Unitaires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fr-FR" dirty="0">
                <a:sym typeface="Wingdings" panose="05000000000000000000" pitchFamily="2" charset="2"/>
              </a:rPr>
              <a:t>Tests performance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fr-FR" dirty="0">
                <a:sym typeface="Wingdings" panose="05000000000000000000" pitchFamily="2" charset="2"/>
              </a:rPr>
              <a:t>Déploiements des applications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F4F1A11-BB96-443E-B274-982C61AA7E0D}" type="slidenum">
              <a:rPr lang="fr-FR" smtClean="0"/>
              <a:t>33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0879359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Wingdings" panose="05000000000000000000" pitchFamily="2" charset="2"/>
              <a:buChar char="à"/>
            </a:pPr>
            <a:r>
              <a:rPr lang="fr-FR" dirty="0">
                <a:sym typeface="Wingdings" panose="05000000000000000000" pitchFamily="2" charset="2"/>
              </a:rPr>
              <a:t>Couleurs claires, univers des bonbons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fr-FR" dirty="0" err="1">
                <a:sym typeface="Wingdings" panose="05000000000000000000" pitchFamily="2" charset="2"/>
              </a:rPr>
              <a:t>Utilisaton</a:t>
            </a:r>
            <a:r>
              <a:rPr lang="fr-FR" dirty="0">
                <a:sym typeface="Wingdings" panose="05000000000000000000" pitchFamily="2" charset="2"/>
              </a:rPr>
              <a:t> </a:t>
            </a:r>
            <a:r>
              <a:rPr lang="fr-FR" dirty="0" err="1">
                <a:sym typeface="Wingdings" panose="05000000000000000000" pitchFamily="2" charset="2"/>
              </a:rPr>
              <a:t>bootstrap</a:t>
            </a:r>
            <a:r>
              <a:rPr lang="fr-FR" dirty="0">
                <a:sym typeface="Wingdings" panose="05000000000000000000" pitchFamily="2" charset="2"/>
              </a:rPr>
              <a:t>  pratique utiliser, facilite dev du </a:t>
            </a:r>
            <a:r>
              <a:rPr lang="fr-FR" dirty="0" err="1">
                <a:sym typeface="Wingdings" panose="05000000000000000000" pitchFamily="2" charset="2"/>
              </a:rPr>
              <a:t>css</a:t>
            </a:r>
            <a:endParaRPr lang="fr-FR" dirty="0">
              <a:sym typeface="Wingdings" panose="05000000000000000000" pitchFamily="2" charset="2"/>
            </a:endParaRPr>
          </a:p>
          <a:p>
            <a:pPr marL="628650" lvl="1" indent="-171450">
              <a:buFont typeface="Wingdings" panose="05000000000000000000" pitchFamily="2" charset="2"/>
              <a:buChar char="à"/>
            </a:pPr>
            <a:r>
              <a:rPr lang="fr-FR" dirty="0">
                <a:sym typeface="Wingdings" panose="05000000000000000000" pitchFamily="2" charset="2"/>
              </a:rPr>
              <a:t>Container  zone centrée avec marge fix chaque coté  alignement &amp; centrage </a:t>
            </a:r>
            <a:r>
              <a:rPr lang="fr-FR" dirty="0" err="1">
                <a:sym typeface="Wingdings" panose="05000000000000000000" pitchFamily="2" charset="2"/>
              </a:rPr>
              <a:t>horizontl</a:t>
            </a:r>
            <a:r>
              <a:rPr lang="fr-FR" dirty="0">
                <a:sym typeface="Wingdings" panose="05000000000000000000" pitchFamily="2" charset="2"/>
              </a:rPr>
              <a:t> du </a:t>
            </a:r>
            <a:r>
              <a:rPr lang="fr-FR" dirty="0" err="1">
                <a:sym typeface="Wingdings" panose="05000000000000000000" pitchFamily="2" charset="2"/>
              </a:rPr>
              <a:t>cntenu</a:t>
            </a:r>
            <a:endParaRPr lang="fr-FR" dirty="0">
              <a:sym typeface="Wingdings" panose="05000000000000000000" pitchFamily="2" charset="2"/>
            </a:endParaRPr>
          </a:p>
          <a:p>
            <a:pPr marL="628650" lvl="1" indent="-171450">
              <a:buFont typeface="Wingdings" panose="05000000000000000000" pitchFamily="2" charset="2"/>
              <a:buChar char="à"/>
            </a:pPr>
            <a:r>
              <a:rPr lang="fr-FR" dirty="0">
                <a:sym typeface="Wingdings" panose="05000000000000000000" pitchFamily="2" charset="2"/>
              </a:rPr>
              <a:t>Row  rangé </a:t>
            </a:r>
            <a:r>
              <a:rPr lang="fr-FR" dirty="0" err="1">
                <a:sym typeface="Wingdings" panose="05000000000000000000" pitchFamily="2" charset="2"/>
              </a:rPr>
              <a:t>horizontl</a:t>
            </a:r>
            <a:r>
              <a:rPr lang="fr-FR" dirty="0">
                <a:sym typeface="Wingdings" panose="05000000000000000000" pitchFamily="2" charset="2"/>
              </a:rPr>
              <a:t>  </a:t>
            </a:r>
            <a:r>
              <a:rPr lang="fr-FR" dirty="0" err="1">
                <a:sym typeface="Wingdings" panose="05000000000000000000" pitchFamily="2" charset="2"/>
              </a:rPr>
              <a:t>divizer</a:t>
            </a:r>
            <a:r>
              <a:rPr lang="fr-FR" dirty="0">
                <a:sym typeface="Wingdings" panose="05000000000000000000" pitchFamily="2" charset="2"/>
              </a:rPr>
              <a:t> espace plusieurs colonnes</a:t>
            </a:r>
          </a:p>
          <a:p>
            <a:pPr marL="628650" lvl="1" indent="-171450">
              <a:buFont typeface="Wingdings" panose="05000000000000000000" pitchFamily="2" charset="2"/>
              <a:buChar char="à"/>
            </a:pPr>
            <a:r>
              <a:rPr lang="fr-FR" dirty="0">
                <a:sym typeface="Wingdings" panose="05000000000000000000" pitchFamily="2" charset="2"/>
              </a:rPr>
              <a:t>Col  largeur d’une </a:t>
            </a:r>
            <a:r>
              <a:rPr lang="fr-FR" dirty="0" err="1">
                <a:sym typeface="Wingdings" panose="05000000000000000000" pitchFamily="2" charset="2"/>
              </a:rPr>
              <a:t>colone</a:t>
            </a:r>
            <a:endParaRPr lang="fr-FR" dirty="0">
              <a:sym typeface="Wingdings" panose="05000000000000000000" pitchFamily="2" charset="2"/>
            </a:endParaRPr>
          </a:p>
          <a:p>
            <a:pPr marL="628650" lvl="1" indent="-171450">
              <a:buFont typeface="Wingdings" panose="05000000000000000000" pitchFamily="2" charset="2"/>
              <a:buChar char="à"/>
            </a:pPr>
            <a:r>
              <a:rPr lang="fr-FR" dirty="0">
                <a:sym typeface="Wingdings" panose="05000000000000000000" pitchFamily="2" charset="2"/>
              </a:rPr>
              <a:t>Entête, Image, Bouton  dans des </a:t>
            </a:r>
            <a:r>
              <a:rPr lang="fr-FR" dirty="0" err="1">
                <a:sym typeface="Wingdings" panose="05000000000000000000" pitchFamily="2" charset="2"/>
              </a:rPr>
              <a:t>colone</a:t>
            </a:r>
            <a:r>
              <a:rPr lang="fr-FR" dirty="0">
                <a:sym typeface="Wingdings" panose="05000000000000000000" pitchFamily="2" charset="2"/>
              </a:rPr>
              <a:t>  mise en page souhaité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F4F1A11-BB96-443E-B274-982C61AA7E0D}" type="slidenum">
              <a:rPr lang="fr-FR" noProof="0" smtClean="0"/>
              <a:t>34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62894549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Wingdings" panose="05000000000000000000" pitchFamily="2" charset="2"/>
              <a:buChar char="à"/>
            </a:pPr>
            <a:r>
              <a:rPr lang="fr-FR" dirty="0" err="1">
                <a:sym typeface="Wingdings" panose="05000000000000000000" pitchFamily="2" charset="2"/>
              </a:rPr>
              <a:t>Arbo</a:t>
            </a:r>
            <a:r>
              <a:rPr lang="fr-FR" dirty="0">
                <a:sym typeface="Wingdings" panose="05000000000000000000" pitchFamily="2" charset="2"/>
              </a:rPr>
              <a:t> app</a:t>
            </a:r>
          </a:p>
          <a:p>
            <a:pPr marL="628650" lvl="1" indent="-171450">
              <a:buFont typeface="Wingdings" panose="05000000000000000000" pitchFamily="2" charset="2"/>
              <a:buChar char="à"/>
            </a:pPr>
            <a:r>
              <a:rPr lang="fr-FR" dirty="0">
                <a:sym typeface="Wingdings" panose="05000000000000000000" pitchFamily="2" charset="2"/>
              </a:rPr>
              <a:t>Parti formulaire</a:t>
            </a:r>
          </a:p>
          <a:p>
            <a:pPr marL="628650" lvl="1" indent="-171450">
              <a:buFont typeface="Wingdings" panose="05000000000000000000" pitchFamily="2" charset="2"/>
              <a:buChar char="à"/>
            </a:pPr>
            <a:r>
              <a:rPr lang="fr-FR" dirty="0">
                <a:sym typeface="Wingdings" panose="05000000000000000000" pitchFamily="2" charset="2"/>
              </a:rPr>
              <a:t>Parti classes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fr-FR" dirty="0">
                <a:sym typeface="Wingdings" panose="05000000000000000000" pitchFamily="2" charset="2"/>
              </a:rPr>
              <a:t>Builder </a:t>
            </a:r>
            <a:r>
              <a:rPr lang="fr-FR" dirty="0" err="1">
                <a:sym typeface="Wingdings" panose="05000000000000000000" pitchFamily="2" charset="2"/>
              </a:rPr>
              <a:t>WinForm</a:t>
            </a:r>
            <a:endParaRPr lang="fr-FR" dirty="0"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fr-FR" dirty="0">
                <a:sym typeface="Wingdings" panose="05000000000000000000" pitchFamily="2" charset="2"/>
              </a:rPr>
              <a:t>Classe </a:t>
            </a:r>
            <a:r>
              <a:rPr lang="fr-FR" dirty="0" err="1">
                <a:sym typeface="Wingdings" panose="05000000000000000000" pitchFamily="2" charset="2"/>
              </a:rPr>
              <a:t>GestionProduit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F4F1A11-BB96-443E-B274-982C61AA7E0D}" type="slidenum">
              <a:rPr lang="fr-FR" noProof="0" smtClean="0"/>
              <a:t>35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46355371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Wingdings" panose="05000000000000000000" pitchFamily="2" charset="2"/>
              <a:buChar char="à"/>
            </a:pPr>
            <a:r>
              <a:rPr lang="fr-FR" dirty="0"/>
              <a:t>PDO </a:t>
            </a:r>
            <a:r>
              <a:rPr lang="fr-FR" dirty="0">
                <a:sym typeface="Wingdings" panose="05000000000000000000" pitchFamily="2" charset="2"/>
              </a:rPr>
              <a:t> PHP Data Object  Sécuriser les requêtes  Fournit une interface uniforme pour </a:t>
            </a:r>
            <a:r>
              <a:rPr lang="fr-FR" dirty="0" err="1">
                <a:sym typeface="Wingdings" panose="05000000000000000000" pitchFamily="2" charset="2"/>
              </a:rPr>
              <a:t>acces</a:t>
            </a:r>
            <a:r>
              <a:rPr lang="fr-FR" dirty="0">
                <a:sym typeface="Wingdings" panose="05000000000000000000" pitchFamily="2" charset="2"/>
              </a:rPr>
              <a:t> data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fr-FR" dirty="0">
                <a:sym typeface="Wingdings" panose="05000000000000000000" pitchFamily="2" charset="2"/>
              </a:rPr>
              <a:t>Req préparées  requêtes SQL avec </a:t>
            </a:r>
            <a:r>
              <a:rPr lang="fr-FR" dirty="0" err="1">
                <a:sym typeface="Wingdings" panose="05000000000000000000" pitchFamily="2" charset="2"/>
              </a:rPr>
              <a:t>parametr</a:t>
            </a:r>
            <a:r>
              <a:rPr lang="fr-FR" dirty="0">
                <a:sym typeface="Wingdings" panose="05000000000000000000" pitchFamily="2" charset="2"/>
              </a:rPr>
              <a:t> de substitution  </a:t>
            </a:r>
            <a:r>
              <a:rPr lang="fr-FR" dirty="0" err="1">
                <a:sym typeface="Wingdings" panose="05000000000000000000" pitchFamily="2" charset="2"/>
              </a:rPr>
              <a:t>Empeche</a:t>
            </a:r>
            <a:r>
              <a:rPr lang="fr-FR" dirty="0">
                <a:sym typeface="Wingdings" panose="05000000000000000000" pitchFamily="2" charset="2"/>
              </a:rPr>
              <a:t> </a:t>
            </a:r>
            <a:r>
              <a:rPr lang="fr-FR" dirty="0" err="1">
                <a:sym typeface="Wingdings" panose="05000000000000000000" pitchFamily="2" charset="2"/>
              </a:rPr>
              <a:t>injec</a:t>
            </a:r>
            <a:r>
              <a:rPr lang="fr-FR" dirty="0">
                <a:sym typeface="Wingdings" panose="05000000000000000000" pitchFamily="2" charset="2"/>
              </a:rPr>
              <a:t> SQL </a:t>
            </a:r>
          </a:p>
          <a:p>
            <a:pPr marL="628650" lvl="1" indent="-171450">
              <a:buFont typeface="Wingdings" panose="05000000000000000000" pitchFamily="2" charset="2"/>
              <a:buChar char="à"/>
            </a:pPr>
            <a:r>
              <a:rPr lang="fr-FR" dirty="0">
                <a:sym typeface="Wingdings" panose="05000000000000000000" pitchFamily="2" charset="2"/>
              </a:rPr>
              <a:t>Les </a:t>
            </a:r>
            <a:r>
              <a:rPr lang="fr-FR" dirty="0" err="1">
                <a:sym typeface="Wingdings" panose="05000000000000000000" pitchFamily="2" charset="2"/>
              </a:rPr>
              <a:t>parametres</a:t>
            </a:r>
            <a:r>
              <a:rPr lang="fr-FR" dirty="0">
                <a:sym typeface="Wingdings" panose="05000000000000000000" pitchFamily="2" charset="2"/>
              </a:rPr>
              <a:t> sont automatiquement </a:t>
            </a:r>
            <a:r>
              <a:rPr lang="fr-FR" dirty="0" err="1">
                <a:sym typeface="Wingdings" panose="05000000000000000000" pitchFamily="2" charset="2"/>
              </a:rPr>
              <a:t>échapées</a:t>
            </a:r>
            <a:r>
              <a:rPr lang="fr-FR" dirty="0">
                <a:sym typeface="Wingdings" panose="05000000000000000000" pitchFamily="2" charset="2"/>
              </a:rPr>
              <a:t> &amp; donc </a:t>
            </a:r>
            <a:r>
              <a:rPr lang="fr-FR" dirty="0" err="1">
                <a:sym typeface="Wingdings" panose="05000000000000000000" pitchFamily="2" charset="2"/>
              </a:rPr>
              <a:t>evite</a:t>
            </a:r>
            <a:r>
              <a:rPr lang="fr-FR" dirty="0">
                <a:sym typeface="Wingdings" panose="05000000000000000000" pitchFamily="2" charset="2"/>
              </a:rPr>
              <a:t> </a:t>
            </a:r>
            <a:r>
              <a:rPr lang="fr-FR" dirty="0" err="1">
                <a:sym typeface="Wingdings" panose="05000000000000000000" pitchFamily="2" charset="2"/>
              </a:rPr>
              <a:t>concatenation</a:t>
            </a:r>
            <a:r>
              <a:rPr lang="fr-FR" dirty="0">
                <a:sym typeface="Wingdings" panose="05000000000000000000" pitchFamily="2" charset="2"/>
              </a:rPr>
              <a:t> de chaîne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F4F1A11-BB96-443E-B274-982C61AA7E0D}" type="slidenum">
              <a:rPr lang="fr-FR" noProof="0" smtClean="0"/>
              <a:t>36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23266198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Wingdings" panose="05000000000000000000" pitchFamily="2" charset="2"/>
              <a:buChar char="à"/>
            </a:pPr>
            <a:r>
              <a:rPr lang="fr-FR" dirty="0"/>
              <a:t>Utilisation </a:t>
            </a:r>
            <a:r>
              <a:rPr lang="fr-FR" dirty="0" err="1"/>
              <a:t>PhpUnit</a:t>
            </a:r>
            <a:r>
              <a:rPr lang="fr-FR" dirty="0"/>
              <a:t> pour Test Unitaires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fr-FR" dirty="0"/>
              <a:t>Création classe </a:t>
            </a:r>
            <a:r>
              <a:rPr lang="fr-FR" dirty="0" err="1"/>
              <a:t>GestionBoutiquePPETest</a:t>
            </a:r>
            <a:r>
              <a:rPr lang="fr-FR" dirty="0"/>
              <a:t> dédiée aux test </a:t>
            </a:r>
            <a:r>
              <a:rPr lang="fr-FR" dirty="0">
                <a:sym typeface="Wingdings" panose="05000000000000000000" pitchFamily="2" charset="2"/>
              </a:rPr>
              <a:t> Import </a:t>
            </a:r>
            <a:r>
              <a:rPr lang="fr-FR" dirty="0" err="1">
                <a:sym typeface="Wingdings" panose="05000000000000000000" pitchFamily="2" charset="2"/>
              </a:rPr>
              <a:t>PhpUnit</a:t>
            </a:r>
            <a:endParaRPr lang="fr-FR" dirty="0"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fr-FR" dirty="0">
                <a:sym typeface="Wingdings" panose="05000000000000000000" pitchFamily="2" charset="2"/>
              </a:rPr>
              <a:t>Méthode de test </a:t>
            </a:r>
            <a:r>
              <a:rPr lang="fr-FR" dirty="0" err="1">
                <a:sym typeface="Wingdings" panose="05000000000000000000" pitchFamily="2" charset="2"/>
              </a:rPr>
              <a:t>testGetLesClients</a:t>
            </a:r>
            <a:r>
              <a:rPr lang="fr-FR" dirty="0">
                <a:sym typeface="Wingdings" panose="05000000000000000000" pitchFamily="2" charset="2"/>
              </a:rPr>
              <a:t>()  </a:t>
            </a:r>
            <a:r>
              <a:rPr lang="fr-FR" dirty="0" err="1">
                <a:sym typeface="Wingdings" panose="05000000000000000000" pitchFamily="2" charset="2"/>
              </a:rPr>
              <a:t>Verifier</a:t>
            </a:r>
            <a:r>
              <a:rPr lang="fr-FR" dirty="0">
                <a:sym typeface="Wingdings" panose="05000000000000000000" pitchFamily="2" charset="2"/>
              </a:rPr>
              <a:t> fonction </a:t>
            </a:r>
            <a:r>
              <a:rPr lang="fr-FR" dirty="0" err="1">
                <a:sym typeface="Wingdings" panose="05000000000000000000" pitchFamily="2" charset="2"/>
              </a:rPr>
              <a:t>getLesClients</a:t>
            </a:r>
            <a:r>
              <a:rPr lang="fr-FR" dirty="0">
                <a:sym typeface="Wingdings" panose="05000000000000000000" pitchFamily="2" charset="2"/>
              </a:rPr>
              <a:t>()  check si cli est b1 forme de tableau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fr-FR" dirty="0" err="1">
                <a:sym typeface="Wingdings" panose="05000000000000000000" pitchFamily="2" charset="2"/>
              </a:rPr>
              <a:t>Résult</a:t>
            </a:r>
            <a:r>
              <a:rPr lang="fr-FR" dirty="0">
                <a:sym typeface="Wingdings" panose="05000000000000000000" pitchFamily="2" charset="2"/>
              </a:rPr>
              <a:t> du test  test OK, version </a:t>
            </a:r>
            <a:r>
              <a:rPr lang="fr-FR" dirty="0" err="1">
                <a:sym typeface="Wingdings" panose="05000000000000000000" pitchFamily="2" charset="2"/>
              </a:rPr>
              <a:t>phpunit</a:t>
            </a:r>
            <a:r>
              <a:rPr lang="fr-FR" dirty="0">
                <a:sym typeface="Wingdings" panose="05000000000000000000" pitchFamily="2" charset="2"/>
              </a:rPr>
              <a:t>, temps </a:t>
            </a:r>
            <a:r>
              <a:rPr lang="fr-FR" dirty="0" err="1">
                <a:sym typeface="Wingdings" panose="05000000000000000000" pitchFamily="2" charset="2"/>
              </a:rPr>
              <a:t>exec</a:t>
            </a:r>
            <a:r>
              <a:rPr lang="fr-FR" dirty="0">
                <a:sym typeface="Wingdings" panose="05000000000000000000" pitchFamily="2" charset="2"/>
              </a:rPr>
              <a:t>, conso </a:t>
            </a:r>
            <a:r>
              <a:rPr lang="fr-FR" dirty="0" err="1">
                <a:sym typeface="Wingdings" panose="05000000000000000000" pitchFamily="2" charset="2"/>
              </a:rPr>
              <a:t>memoire</a:t>
            </a:r>
            <a:endParaRPr lang="fr-FR" dirty="0">
              <a:sym typeface="Wingdings" panose="05000000000000000000" pitchFamily="2" charset="2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F4F1A11-BB96-443E-B274-982C61AA7E0D}" type="slidenum">
              <a:rPr lang="fr-FR" noProof="0" smtClean="0"/>
              <a:t>37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403961638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Wingdings" panose="05000000000000000000" pitchFamily="2" charset="2"/>
              <a:buChar char="à"/>
            </a:pPr>
            <a:r>
              <a:rPr lang="fr-FR" dirty="0">
                <a:sym typeface="Wingdings" panose="05000000000000000000" pitchFamily="2" charset="2"/>
              </a:rPr>
              <a:t>Utilisation </a:t>
            </a:r>
            <a:r>
              <a:rPr lang="fr-FR" dirty="0" err="1">
                <a:sym typeface="Wingdings" panose="05000000000000000000" pitchFamily="2" charset="2"/>
              </a:rPr>
              <a:t>PhpStan</a:t>
            </a:r>
            <a:endParaRPr lang="fr-FR" dirty="0"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fr-FR" dirty="0">
                <a:sym typeface="Wingdings" panose="05000000000000000000" pitchFamily="2" charset="2"/>
              </a:rPr>
              <a:t>Analyse classe </a:t>
            </a:r>
            <a:r>
              <a:rPr lang="fr-FR" dirty="0" err="1">
                <a:sym typeface="Wingdings" panose="05000000000000000000" pitchFamily="2" charset="2"/>
              </a:rPr>
              <a:t>ControleurAdmin</a:t>
            </a:r>
            <a:r>
              <a:rPr lang="fr-FR" dirty="0">
                <a:sym typeface="Wingdings" panose="05000000000000000000" pitchFamily="2" charset="2"/>
              </a:rPr>
              <a:t>  Fichier de config </a:t>
            </a:r>
            <a:r>
              <a:rPr lang="fr-FR" dirty="0" err="1">
                <a:sym typeface="Wingdings" panose="05000000000000000000" pitchFamily="2" charset="2"/>
              </a:rPr>
              <a:t>phpstan.neon</a:t>
            </a:r>
            <a:endParaRPr lang="fr-FR" dirty="0">
              <a:sym typeface="Wingdings" panose="05000000000000000000" pitchFamily="2" charset="2"/>
            </a:endParaRPr>
          </a:p>
          <a:p>
            <a:pPr marL="628650" lvl="1" indent="-171450">
              <a:buFont typeface="Wingdings" panose="05000000000000000000" pitchFamily="2" charset="2"/>
              <a:buChar char="à"/>
            </a:pPr>
            <a:r>
              <a:rPr lang="fr-FR" dirty="0" err="1">
                <a:sym typeface="Wingdings" panose="05000000000000000000" pitchFamily="2" charset="2"/>
              </a:rPr>
              <a:t>Level</a:t>
            </a:r>
            <a:r>
              <a:rPr lang="fr-FR" dirty="0">
                <a:sym typeface="Wingdings" panose="05000000000000000000" pitchFamily="2" charset="2"/>
              </a:rPr>
              <a:t>  Niveau de </a:t>
            </a:r>
            <a:r>
              <a:rPr lang="fr-FR" dirty="0" err="1">
                <a:sym typeface="Wingdings" panose="05000000000000000000" pitchFamily="2" charset="2"/>
              </a:rPr>
              <a:t>durecté</a:t>
            </a:r>
            <a:r>
              <a:rPr lang="fr-FR" dirty="0">
                <a:sym typeface="Wingdings" panose="05000000000000000000" pitchFamily="2" charset="2"/>
              </a:rPr>
              <a:t> du test</a:t>
            </a:r>
          </a:p>
          <a:p>
            <a:pPr marL="628650" lvl="1" indent="-171450">
              <a:buFont typeface="Wingdings" panose="05000000000000000000" pitchFamily="2" charset="2"/>
              <a:buChar char="à"/>
            </a:pPr>
            <a:r>
              <a:rPr lang="fr-FR" dirty="0">
                <a:sym typeface="Wingdings" panose="05000000000000000000" pitchFamily="2" charset="2"/>
              </a:rPr>
              <a:t>Path  Chemin du test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fr-FR" dirty="0" err="1">
                <a:sym typeface="Wingdings" panose="05000000000000000000" pitchFamily="2" charset="2"/>
              </a:rPr>
              <a:t>Resultat</a:t>
            </a:r>
            <a:r>
              <a:rPr lang="fr-FR" dirty="0">
                <a:sym typeface="Wingdings" panose="05000000000000000000" pitchFamily="2" charset="2"/>
              </a:rPr>
              <a:t> obtenu  Aucune erreur sur l’analyse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F4F1A11-BB96-443E-B274-982C61AA7E0D}" type="slidenum">
              <a:rPr lang="fr-FR" noProof="0" smtClean="0"/>
              <a:t>38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59596552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Wingdings" panose="05000000000000000000" pitchFamily="2" charset="2"/>
              <a:buChar char="à"/>
            </a:pPr>
            <a:r>
              <a:rPr lang="fr-FR" dirty="0">
                <a:sym typeface="Wingdings" panose="05000000000000000000" pitchFamily="2" charset="2"/>
              </a:rPr>
              <a:t>Utilisation </a:t>
            </a:r>
            <a:r>
              <a:rPr lang="fr-FR" dirty="0" err="1">
                <a:sym typeface="Wingdings" panose="05000000000000000000" pitchFamily="2" charset="2"/>
              </a:rPr>
              <a:t>LighthouseTab</a:t>
            </a:r>
            <a:r>
              <a:rPr lang="fr-FR" dirty="0">
                <a:sym typeface="Wingdings" panose="05000000000000000000" pitchFamily="2" charset="2"/>
              </a:rPr>
              <a:t>  outil </a:t>
            </a:r>
            <a:r>
              <a:rPr lang="fr-FR" dirty="0" err="1">
                <a:sym typeface="Wingdings" panose="05000000000000000000" pitchFamily="2" charset="2"/>
              </a:rPr>
              <a:t>integré</a:t>
            </a:r>
            <a:r>
              <a:rPr lang="fr-FR" dirty="0">
                <a:sym typeface="Wingdings" panose="05000000000000000000" pitchFamily="2" charset="2"/>
              </a:rPr>
              <a:t> Google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fr-FR" dirty="0">
                <a:sym typeface="Wingdings" panose="05000000000000000000" pitchFamily="2" charset="2"/>
              </a:rPr>
              <a:t>Obtenir note sur les performances de son site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fr-FR" dirty="0">
                <a:sym typeface="Wingdings" panose="05000000000000000000" pitchFamily="2" charset="2"/>
              </a:rPr>
              <a:t>Respect normes W3C &amp; WCAG </a:t>
            </a:r>
          </a:p>
          <a:p>
            <a:pPr marL="628650" lvl="1" indent="-171450">
              <a:buFont typeface="Wingdings" panose="05000000000000000000" pitchFamily="2" charset="2"/>
              <a:buChar char="à"/>
            </a:pPr>
            <a:r>
              <a:rPr lang="fr-FR" dirty="0">
                <a:sym typeface="Wingdings" panose="05000000000000000000" pitchFamily="2" charset="2"/>
              </a:rPr>
              <a:t>couleurs attractives, balises appropriés, testé sur diff navigateur (Chrome, Firefox, Safari, Microsoft Edge)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F4F1A11-BB96-443E-B274-982C61AA7E0D}" type="slidenum">
              <a:rPr lang="fr-FR" noProof="0" smtClean="0"/>
              <a:t>39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9966202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Validate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Designer Application </a:t>
            </a:r>
            <a:r>
              <a:rPr lang="fr-FR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Developer</a:t>
            </a:r>
            <a:endParaRPr lang="fr-FR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 </a:t>
            </a:r>
            <a:r>
              <a:rPr lang="fr-FR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projects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(Argumenter + introduire langages):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- IAPM Desktop, Visual Basic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- </a:t>
            </a:r>
            <a:r>
              <a:rPr lang="fr-FR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StoreSwap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Web, PHP, HTML/CSS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 IAPM Mobile, Dart</a:t>
            </a:r>
            <a:endParaRPr lang="fr-FR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b="1" i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-</a:t>
            </a: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They use same database</a:t>
            </a:r>
            <a:endParaRPr lang="fr-FR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Fake company </a:t>
            </a:r>
            <a:r>
              <a:rPr lang="en-GB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Layweb</a:t>
            </a: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en-GB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Argumenter</a:t>
            </a: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fr-FR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F4F1A11-BB96-443E-B274-982C61AA7E0D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4412642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Wingdings" panose="05000000000000000000" pitchFamily="2" charset="2"/>
              <a:buChar char="à"/>
            </a:pPr>
            <a:r>
              <a:rPr lang="fr-FR" dirty="0">
                <a:sym typeface="Wingdings" panose="05000000000000000000" pitchFamily="2" charset="2"/>
              </a:rPr>
              <a:t>Commande `flutter </a:t>
            </a:r>
            <a:r>
              <a:rPr lang="fr-FR" dirty="0" err="1">
                <a:sym typeface="Wingdings" panose="05000000000000000000" pitchFamily="2" charset="2"/>
              </a:rPr>
              <a:t>build</a:t>
            </a:r>
            <a:r>
              <a:rPr lang="fr-FR" dirty="0">
                <a:sym typeface="Wingdings" panose="05000000000000000000" pitchFamily="2" charset="2"/>
              </a:rPr>
              <a:t> </a:t>
            </a:r>
            <a:r>
              <a:rPr lang="fr-FR" dirty="0" err="1">
                <a:sym typeface="Wingdings" panose="05000000000000000000" pitchFamily="2" charset="2"/>
              </a:rPr>
              <a:t>apk</a:t>
            </a:r>
            <a:r>
              <a:rPr lang="fr-FR" dirty="0">
                <a:sym typeface="Wingdings" panose="05000000000000000000" pitchFamily="2" charset="2"/>
              </a:rPr>
              <a:t>`  lancer </a:t>
            </a:r>
            <a:r>
              <a:rPr lang="fr-FR" dirty="0" err="1">
                <a:sym typeface="Wingdings" panose="05000000000000000000" pitchFamily="2" charset="2"/>
              </a:rPr>
              <a:t>build</a:t>
            </a:r>
            <a:r>
              <a:rPr lang="fr-FR" dirty="0">
                <a:sym typeface="Wingdings" panose="05000000000000000000" pitchFamily="2" charset="2"/>
              </a:rPr>
              <a:t> de l’app  générer un .</a:t>
            </a:r>
            <a:r>
              <a:rPr lang="fr-FR" dirty="0" err="1">
                <a:sym typeface="Wingdings" panose="05000000000000000000" pitchFamily="2" charset="2"/>
              </a:rPr>
              <a:t>apk</a:t>
            </a:r>
            <a:endParaRPr lang="fr-FR" dirty="0"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fr-FR" dirty="0">
                <a:sym typeface="Wingdings" panose="05000000000000000000" pitchFamily="2" charset="2"/>
              </a:rPr>
              <a:t>Récupérer son .</a:t>
            </a:r>
            <a:r>
              <a:rPr lang="fr-FR" dirty="0" err="1">
                <a:sym typeface="Wingdings" panose="05000000000000000000" pitchFamily="2" charset="2"/>
              </a:rPr>
              <a:t>apk</a:t>
            </a:r>
            <a:endParaRPr lang="fr-FR" dirty="0"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à"/>
            </a:pPr>
            <a:endParaRPr lang="fr-FR" dirty="0">
              <a:sym typeface="Wingdings" panose="05000000000000000000" pitchFamily="2" charset="2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F4F1A11-BB96-443E-B274-982C61AA7E0D}" type="slidenum">
              <a:rPr lang="fr-FR" noProof="0" smtClean="0"/>
              <a:t>40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75820406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F4F1A11-BB96-443E-B274-982C61AA7E0D}" type="slidenum">
              <a:rPr lang="fr-FR" smtClean="0"/>
              <a:t>41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558344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Wingdings" panose="05000000000000000000" pitchFamily="2" charset="2"/>
              <a:buChar char="à"/>
            </a:pPr>
            <a:r>
              <a:rPr lang="fr-FR" dirty="0">
                <a:sym typeface="Wingdings" panose="05000000000000000000" pitchFamily="2" charset="2"/>
              </a:rPr>
              <a:t>Faille RCE  exécuter du code à distance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fr-FR" dirty="0">
                <a:sym typeface="Wingdings" panose="05000000000000000000" pitchFamily="2" charset="2"/>
              </a:rPr>
              <a:t>Injection SQL  code malveillant dans les requêtes  sécurité </a:t>
            </a:r>
            <a:r>
              <a:rPr lang="fr-FR" dirty="0" err="1">
                <a:sym typeface="Wingdings" panose="05000000000000000000" pitchFamily="2" charset="2"/>
              </a:rPr>
              <a:t>bdd</a:t>
            </a:r>
            <a:r>
              <a:rPr lang="fr-FR" dirty="0">
                <a:sym typeface="Wingdings" panose="05000000000000000000" pitchFamily="2" charset="2"/>
              </a:rPr>
              <a:t> compromise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fr-FR" dirty="0">
                <a:sym typeface="Wingdings" panose="05000000000000000000" pitchFamily="2" charset="2"/>
              </a:rPr>
              <a:t>XSS  Cross-Site Scripting  Attaquant </a:t>
            </a:r>
            <a:r>
              <a:rPr lang="fr-FR" dirty="0" err="1">
                <a:sym typeface="Wingdings" panose="05000000000000000000" pitchFamily="2" charset="2"/>
              </a:rPr>
              <a:t>inject</a:t>
            </a:r>
            <a:r>
              <a:rPr lang="fr-FR" dirty="0">
                <a:sym typeface="Wingdings" panose="05000000000000000000" pitchFamily="2" charset="2"/>
              </a:rPr>
              <a:t> code malveillant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fr-FR" dirty="0">
                <a:sym typeface="Wingdings" panose="05000000000000000000" pitchFamily="2" charset="2"/>
              </a:rPr>
              <a:t>Faille </a:t>
            </a:r>
            <a:r>
              <a:rPr lang="fr-FR" dirty="0" err="1">
                <a:sym typeface="Wingdings" panose="05000000000000000000" pitchFamily="2" charset="2"/>
              </a:rPr>
              <a:t>include</a:t>
            </a:r>
            <a:r>
              <a:rPr lang="fr-FR" dirty="0">
                <a:sym typeface="Wingdings" panose="05000000000000000000" pitchFamily="2" charset="2"/>
              </a:rPr>
              <a:t>  contrôle l’identifiant de session, </a:t>
            </a:r>
            <a:r>
              <a:rPr lang="fr-FR" dirty="0" err="1">
                <a:sym typeface="Wingdings" panose="05000000000000000000" pitchFamily="2" charset="2"/>
              </a:rPr>
              <a:t>inject</a:t>
            </a:r>
            <a:r>
              <a:rPr lang="fr-FR" dirty="0">
                <a:sym typeface="Wingdings" panose="05000000000000000000" pitchFamily="2" charset="2"/>
              </a:rPr>
              <a:t> code malveillant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fr-FR" dirty="0">
                <a:sym typeface="Wingdings" panose="05000000000000000000" pitchFamily="2" charset="2"/>
              </a:rPr>
              <a:t>Différentes sources anglaises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endParaRPr lang="fr-FR" dirty="0">
              <a:sym typeface="Wingdings" panose="05000000000000000000" pitchFamily="2" charset="2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F4F1A11-BB96-443E-B274-982C61AA7E0D}" type="slidenum">
              <a:rPr lang="fr-FR" noProof="0" smtClean="0"/>
              <a:t>42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6924334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Pour une bonne gestion de projet :</a:t>
            </a:r>
            <a:br>
              <a:rPr lang="fr-FR" dirty="0"/>
            </a:br>
            <a:r>
              <a:rPr lang="fr-FR" dirty="0">
                <a:sym typeface="Wingdings" panose="05000000000000000000" pitchFamily="2" charset="2"/>
              </a:rPr>
              <a:t> </a:t>
            </a:r>
            <a:r>
              <a:rPr lang="fr-FR" dirty="0"/>
              <a:t>Repérer les besoins</a:t>
            </a:r>
          </a:p>
          <a:p>
            <a:r>
              <a:rPr lang="fr-FR" dirty="0">
                <a:sym typeface="Wingdings" panose="05000000000000000000" pitchFamily="2" charset="2"/>
              </a:rPr>
              <a:t> </a:t>
            </a:r>
            <a:r>
              <a:rPr lang="fr-FR" dirty="0"/>
              <a:t>Bien établir son plan d’action</a:t>
            </a:r>
          </a:p>
          <a:p>
            <a:r>
              <a:rPr lang="fr-FR" dirty="0">
                <a:sym typeface="Wingdings" panose="05000000000000000000" pitchFamily="2" charset="2"/>
              </a:rPr>
              <a:t> </a:t>
            </a:r>
            <a:r>
              <a:rPr lang="fr-FR" dirty="0"/>
              <a:t>Choisir bonne techno</a:t>
            </a:r>
          </a:p>
          <a:p>
            <a:r>
              <a:rPr lang="fr-FR" b="1" dirty="0"/>
              <a:t>Merci pour votre attention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F4F1A11-BB96-443E-B274-982C61AA7E0D}" type="slidenum">
              <a:rPr lang="fr-FR" noProof="0" smtClean="0"/>
              <a:t>43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4034395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 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You can tweaks customers, product and orders by add, modify or delete </a:t>
            </a:r>
            <a:r>
              <a:rPr lang="fr-FR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them</a:t>
            </a:r>
            <a:endParaRPr lang="fr-FR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 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WAMP server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 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You need to be connected with a </a:t>
            </a:r>
            <a:r>
              <a:rPr lang="en-GB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MySql</a:t>
            </a: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User to access the 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app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4 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U</a:t>
            </a: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 things like Workflows, Schedule Management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F4F1A11-BB96-443E-B274-982C61AA7E0D}" type="slidenum">
              <a:rPr lang="fr-FR" noProof="0" smtClean="0"/>
              <a:t>5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7245369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 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You can create accounts, access to the basket, manage it …</a:t>
            </a:r>
            <a:endParaRPr lang="fr-FR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 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WAMP server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 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You have a hashed password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F4F1A11-BB96-443E-B274-982C61AA7E0D}" type="slidenum">
              <a:rPr lang="fr-FR" noProof="0" smtClean="0"/>
              <a:t>6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5831107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 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You can tweaks customers, product and orders by add, modify or delete them</a:t>
            </a:r>
            <a:endParaRPr lang="fr-FR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 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XAMP server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 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You need to be connected with a </a:t>
            </a:r>
            <a:r>
              <a:rPr lang="en-GB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MySql</a:t>
            </a: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User to access the app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4 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use things like Workflows, Schedule Management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F4F1A11-BB96-443E-B274-982C61AA7E0D}" type="slidenum">
              <a:rPr lang="fr-FR" noProof="0" smtClean="0"/>
              <a:t>7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0115212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Ce cahier des charges regroupera :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dirty="0">
                <a:effectLst/>
                <a:latin typeface="Calibri" panose="020F0502020204030204" pitchFamily="34" charset="0"/>
                <a:cs typeface="Times New Roman" panose="02020603050405020304" pitchFamily="18" charset="0"/>
              </a:rPr>
              <a:t>- 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Analyse des demandes du client </a:t>
            </a:r>
            <a:r>
              <a:rPr lang="fr-FR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Layweb</a:t>
            </a:r>
            <a:endParaRPr lang="fr-FR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 Les besoins de l’entreprise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 Utilisateurs de l’application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 Tests et validation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F4F1A11-BB96-443E-B274-982C61AA7E0D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45997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 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Vendre bonbons, étendre (</a:t>
            </a:r>
            <a:r>
              <a:rPr lang="fr-FR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Natio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fr-FR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internatio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), importance sécurité, site web, </a:t>
            </a:r>
            <a:r>
              <a:rPr lang="fr-FR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gest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stock desk &amp; mobil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kern="100" dirty="0">
                <a:effectLst/>
                <a:latin typeface="Calibri" panose="020F0502020204030204" pitchFamily="34" charset="0"/>
                <a:cs typeface="Times New Roman" panose="02020603050405020304" pitchFamily="18" charset="0"/>
              </a:rPr>
              <a:t>2 </a:t>
            </a:r>
            <a:r>
              <a:rPr lang="fr-FR" sz="1800" kern="100" dirty="0">
                <a:effectLst/>
                <a:latin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fr-FR" sz="1800" kern="100" dirty="0" err="1">
                <a:effectLst/>
                <a:latin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permetre</a:t>
            </a:r>
            <a:r>
              <a:rPr lang="fr-FR" sz="1800" kern="100" dirty="0">
                <a:effectLst/>
                <a:latin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fr-FR" sz="1800" kern="100" dirty="0" err="1">
                <a:effectLst/>
                <a:latin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nav</a:t>
            </a:r>
            <a:r>
              <a:rPr lang="fr-FR" sz="1800" kern="100" dirty="0">
                <a:effectLst/>
                <a:latin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cli, interface progicielle </a:t>
            </a:r>
            <a:r>
              <a:rPr lang="fr-FR" sz="1800" kern="100" dirty="0" err="1">
                <a:effectLst/>
                <a:latin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manipul</a:t>
            </a:r>
            <a:r>
              <a:rPr lang="fr-FR" sz="1800" kern="100" dirty="0">
                <a:effectLst/>
                <a:latin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données, contrôle </a:t>
            </a:r>
            <a:r>
              <a:rPr lang="fr-FR" sz="1800" kern="100" dirty="0" err="1">
                <a:effectLst/>
                <a:latin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ttle</a:t>
            </a:r>
            <a:r>
              <a:rPr lang="fr-FR" sz="1800" kern="100" dirty="0">
                <a:effectLst/>
                <a:latin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prod, cli, cmds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kern="100" dirty="0">
                <a:effectLst/>
                <a:latin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3 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kern="100" dirty="0">
                <a:effectLst/>
                <a:latin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Web Client  Acheter, Consult site, Nav librement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kern="100" dirty="0">
                <a:effectLst/>
                <a:latin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Desk/mobil Admin  Consult data, </a:t>
            </a:r>
            <a:r>
              <a:rPr lang="fr-FR" sz="1800" kern="100" dirty="0" err="1">
                <a:effectLst/>
                <a:latin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edit</a:t>
            </a:r>
            <a:r>
              <a:rPr lang="fr-FR" sz="1800" kern="100" dirty="0">
                <a:effectLst/>
                <a:latin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, </a:t>
            </a:r>
            <a:r>
              <a:rPr lang="fr-FR" sz="1800" kern="100" dirty="0" err="1">
                <a:effectLst/>
                <a:latin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dashboard</a:t>
            </a:r>
            <a:r>
              <a:rPr lang="fr-FR" sz="1800" kern="100" dirty="0">
                <a:effectLst/>
                <a:latin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(nb cli, prod, cmds en temps réel)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kern="100" dirty="0">
                <a:effectLst/>
                <a:latin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4  </a:t>
            </a:r>
            <a:r>
              <a:rPr lang="fr-FR" sz="1800" kern="100" dirty="0" err="1">
                <a:effectLst/>
                <a:latin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redac</a:t>
            </a:r>
            <a:r>
              <a:rPr lang="fr-FR" sz="1800" kern="100" dirty="0">
                <a:effectLst/>
                <a:latin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fr-FR" sz="1800" kern="100" dirty="0" err="1">
                <a:effectLst/>
                <a:latin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raport</a:t>
            </a:r>
            <a:r>
              <a:rPr lang="fr-FR" sz="1800" kern="100" dirty="0">
                <a:effectLst/>
                <a:latin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tech du prestataire + </a:t>
            </a:r>
            <a:r>
              <a:rPr lang="fr-FR" sz="1800" kern="100" dirty="0" err="1">
                <a:effectLst/>
                <a:latin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raport</a:t>
            </a:r>
            <a:r>
              <a:rPr lang="fr-FR" sz="1800" kern="100" dirty="0">
                <a:effectLst/>
                <a:latin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projet </a:t>
            </a:r>
            <a:r>
              <a:rPr lang="fr-FR" sz="1800" kern="100" dirty="0" err="1">
                <a:effectLst/>
                <a:latin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valid</a:t>
            </a:r>
            <a:r>
              <a:rPr lang="fr-FR" sz="1800" kern="100" dirty="0">
                <a:effectLst/>
                <a:latin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par cli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F4F1A11-BB96-443E-B274-982C61AA7E0D}" type="slidenum">
              <a:rPr lang="fr-FR" noProof="0" smtClean="0"/>
              <a:t>9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8738180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’image 7">
            <a:extLst>
              <a:ext uri="{FF2B5EF4-FFF2-40B4-BE49-F238E27FC236}">
                <a16:creationId xmlns:a16="http://schemas.microsoft.com/office/drawing/2014/main" id="{56C2E115-5267-49A0-A702-59745AC649C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</p:spPr>
        <p:txBody>
          <a:bodyPr rtlCol="0"/>
          <a:lstStyle/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21" name="Espace réservé du texte 8">
            <a:extLst>
              <a:ext uri="{FF2B5EF4-FFF2-40B4-BE49-F238E27FC236}">
                <a16:creationId xmlns:a16="http://schemas.microsoft.com/office/drawing/2014/main" id="{04479580-C1B1-4B70-875C-70152944FD5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84355" y="4687178"/>
            <a:ext cx="1598515" cy="1681163"/>
          </a:xfrm>
        </p:spPr>
        <p:txBody>
          <a:bodyPr rtlCol="0">
            <a:noAutofit/>
          </a:bodyPr>
          <a:lstStyle>
            <a:lvl1pPr marL="0" indent="0">
              <a:buNone/>
              <a:defRPr sz="15500" b="1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M</a:t>
            </a:r>
          </a:p>
        </p:txBody>
      </p:sp>
      <p:sp>
        <p:nvSpPr>
          <p:cNvPr id="18" name="Espace réservé du texte 8">
            <a:extLst>
              <a:ext uri="{FF2B5EF4-FFF2-40B4-BE49-F238E27FC236}">
                <a16:creationId xmlns:a16="http://schemas.microsoft.com/office/drawing/2014/main" id="{1323CA5D-7F88-4E2C-B2E1-D03E010724B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40172" y="1726672"/>
            <a:ext cx="1253665" cy="1681163"/>
          </a:xfrm>
        </p:spPr>
        <p:txBody>
          <a:bodyPr rtlCol="0">
            <a:noAutofit/>
          </a:bodyPr>
          <a:lstStyle>
            <a:lvl1pPr marL="0" indent="0">
              <a:buNone/>
              <a:defRPr sz="15500" b="1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T</a:t>
            </a:r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2FDFF095-F8DE-447E-A83F-BD55BD03BEB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903189" y="71740"/>
            <a:ext cx="1253665" cy="1681163"/>
          </a:xfrm>
        </p:spPr>
        <p:txBody>
          <a:bodyPr rtlCol="0">
            <a:noAutofit/>
          </a:bodyPr>
          <a:lstStyle>
            <a:lvl1pPr marL="0" indent="0">
              <a:buNone/>
              <a:defRPr sz="15500" b="1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 dirty="0"/>
              <a:t>S</a:t>
            </a:r>
          </a:p>
        </p:txBody>
      </p:sp>
      <p:sp>
        <p:nvSpPr>
          <p:cNvPr id="20" name="Espace réservé du texte 8">
            <a:extLst>
              <a:ext uri="{FF2B5EF4-FFF2-40B4-BE49-F238E27FC236}">
                <a16:creationId xmlns:a16="http://schemas.microsoft.com/office/drawing/2014/main" id="{FA2755C1-A0B6-448A-BE5D-4B492BB7BBE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9693" y="2858632"/>
            <a:ext cx="1253665" cy="1681163"/>
          </a:xfrm>
        </p:spPr>
        <p:txBody>
          <a:bodyPr rtlCol="0">
            <a:noAutofit/>
          </a:bodyPr>
          <a:lstStyle>
            <a:lvl1pPr marL="0" indent="0">
              <a:buNone/>
              <a:defRPr sz="15500" b="1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E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87F3357-BDC3-43CE-89C0-05F5AB973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373216" y="3667946"/>
            <a:ext cx="9285382" cy="1277857"/>
          </a:xfrm>
        </p:spPr>
        <p:txBody>
          <a:bodyPr rtlCol="0" anchor="ctr"/>
          <a:lstStyle>
            <a:lvl1pPr algn="l">
              <a:defRPr sz="6000" cap="all" baseline="0"/>
            </a:lvl1pPr>
          </a:lstStyle>
          <a:p>
            <a:pPr rtl="0"/>
            <a:r>
              <a:rPr lang="fr-FR" noProof="0"/>
              <a:t>Cliquez pour modifier le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C0EFD7F6-12F1-44A8-B26F-82773993F16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970418" y="5325276"/>
            <a:ext cx="3677297" cy="682094"/>
          </a:xfrm>
        </p:spPr>
        <p:txBody>
          <a:bodyPr rtlCol="0" anchor="ctr"/>
          <a:lstStyle>
            <a:lvl1pPr marL="0" indent="0" algn="l">
              <a:buNone/>
              <a:defRPr sz="2400" cap="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fr-FR" noProof="0"/>
              <a:t>CLIQUEZ POUR MODIFIER</a:t>
            </a:r>
          </a:p>
        </p:txBody>
      </p:sp>
      <p:cxnSp>
        <p:nvCxnSpPr>
          <p:cNvPr id="23" name="Connecteur droit 22">
            <a:extLst>
              <a:ext uri="{FF2B5EF4-FFF2-40B4-BE49-F238E27FC236}">
                <a16:creationId xmlns:a16="http://schemas.microsoft.com/office/drawing/2014/main" id="{BE5B50AA-4BAC-4997-B444-E281DECD0DB4}"/>
              </a:ext>
            </a:extLst>
          </p:cNvPr>
          <p:cNvCxnSpPr>
            <a:cxnSpLocks/>
          </p:cNvCxnSpPr>
          <p:nvPr userDrawn="1"/>
        </p:nvCxnSpPr>
        <p:spPr>
          <a:xfrm>
            <a:off x="4579559" y="5744231"/>
            <a:ext cx="0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B2DEC412-0EF3-4D93-AF25-A2D2F5A5093A}"/>
              </a:ext>
            </a:extLst>
          </p:cNvPr>
          <p:cNvCxnSpPr>
            <a:cxnSpLocks/>
          </p:cNvCxnSpPr>
          <p:nvPr userDrawn="1"/>
        </p:nvCxnSpPr>
        <p:spPr>
          <a:xfrm>
            <a:off x="2536371" y="2017985"/>
            <a:ext cx="0" cy="153432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1C2836A9-D1F4-4562-B95F-B7BF8F4713B5}"/>
              </a:ext>
            </a:extLst>
          </p:cNvPr>
          <p:cNvCxnSpPr>
            <a:cxnSpLocks/>
          </p:cNvCxnSpPr>
          <p:nvPr userDrawn="1"/>
        </p:nvCxnSpPr>
        <p:spPr>
          <a:xfrm flipH="1">
            <a:off x="4245428" y="5655432"/>
            <a:ext cx="3318888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98361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584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 avec l’image 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Espace réservé d’image 17">
            <a:extLst>
              <a:ext uri="{FF2B5EF4-FFF2-40B4-BE49-F238E27FC236}">
                <a16:creationId xmlns:a16="http://schemas.microsoft.com/office/drawing/2014/main" id="{1FBFD526-F385-422D-A7A7-BCE72D8141B2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0" y="3"/>
            <a:ext cx="5288281" cy="6857999"/>
          </a:xfrm>
          <a:custGeom>
            <a:avLst/>
            <a:gdLst>
              <a:gd name="connsiteX0" fmla="*/ 0 w 5288281"/>
              <a:gd name="connsiteY0" fmla="*/ 0 h 6857999"/>
              <a:gd name="connsiteX1" fmla="*/ 1707378 w 5288281"/>
              <a:gd name="connsiteY1" fmla="*/ 0 h 6857999"/>
              <a:gd name="connsiteX2" fmla="*/ 1707378 w 5288281"/>
              <a:gd name="connsiteY2" fmla="*/ 1511096 h 6857999"/>
              <a:gd name="connsiteX3" fmla="*/ 5288281 w 5288281"/>
              <a:gd name="connsiteY3" fmla="*/ 1511096 h 6857999"/>
              <a:gd name="connsiteX4" fmla="*/ 5288281 w 5288281"/>
              <a:gd name="connsiteY4" fmla="*/ 3253159 h 6857999"/>
              <a:gd name="connsiteX5" fmla="*/ 1707378 w 5288281"/>
              <a:gd name="connsiteY5" fmla="*/ 3253159 h 6857999"/>
              <a:gd name="connsiteX6" fmla="*/ 1707378 w 5288281"/>
              <a:gd name="connsiteY6" fmla="*/ 5115860 h 6857999"/>
              <a:gd name="connsiteX7" fmla="*/ 5272034 w 5288281"/>
              <a:gd name="connsiteY7" fmla="*/ 5115860 h 6857999"/>
              <a:gd name="connsiteX8" fmla="*/ 5272034 w 5288281"/>
              <a:gd name="connsiteY8" fmla="*/ 6857999 h 6857999"/>
              <a:gd name="connsiteX9" fmla="*/ 0 w 5288281"/>
              <a:gd name="connsiteY9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288281" h="6857999">
                <a:moveTo>
                  <a:pt x="0" y="0"/>
                </a:moveTo>
                <a:lnTo>
                  <a:pt x="1707378" y="0"/>
                </a:lnTo>
                <a:lnTo>
                  <a:pt x="1707378" y="1511096"/>
                </a:lnTo>
                <a:lnTo>
                  <a:pt x="5288281" y="1511096"/>
                </a:lnTo>
                <a:lnTo>
                  <a:pt x="5288281" y="3253159"/>
                </a:lnTo>
                <a:lnTo>
                  <a:pt x="1707378" y="3253159"/>
                </a:lnTo>
                <a:lnTo>
                  <a:pt x="1707378" y="5115860"/>
                </a:lnTo>
                <a:lnTo>
                  <a:pt x="5272034" y="5115860"/>
                </a:lnTo>
                <a:lnTo>
                  <a:pt x="5272034" y="6857999"/>
                </a:lnTo>
                <a:lnTo>
                  <a:pt x="0" y="6857999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marL="0" indent="0" algn="ctr">
              <a:buNone/>
              <a:defRPr/>
            </a:lvl1pPr>
          </a:lstStyle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31" name="Titre 1">
            <a:extLst>
              <a:ext uri="{FF2B5EF4-FFF2-40B4-BE49-F238E27FC236}">
                <a16:creationId xmlns:a16="http://schemas.microsoft.com/office/drawing/2014/main" id="{B2DB8B03-EE62-48FF-8583-59DFBBEDA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3720" y="1419438"/>
            <a:ext cx="4450080" cy="924808"/>
          </a:xfrm>
        </p:spPr>
        <p:txBody>
          <a:bodyPr lIns="0" rtlCol="0" anchor="t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3" name="Espace réservé du texte 8">
            <a:extLst>
              <a:ext uri="{FF2B5EF4-FFF2-40B4-BE49-F238E27FC236}">
                <a16:creationId xmlns:a16="http://schemas.microsoft.com/office/drawing/2014/main" id="{EAF98237-032C-4FA5-B76D-C29FB5F6FF7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366082" y="3009550"/>
            <a:ext cx="1254314" cy="360000"/>
          </a:xfrm>
        </p:spPr>
        <p:txBody>
          <a:bodyPr rtlCol="0" anchor="ctr"/>
          <a:lstStyle>
            <a:lvl1pPr marL="0" indent="0" algn="l">
              <a:buFont typeface="Arial" panose="020B0604020202020204" pitchFamily="34" charset="0"/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fr-FR" noProof="0"/>
              <a:t>Puce 1</a:t>
            </a:r>
          </a:p>
        </p:txBody>
      </p:sp>
      <p:sp>
        <p:nvSpPr>
          <p:cNvPr id="34" name="Espace réservé du texte 8">
            <a:extLst>
              <a:ext uri="{FF2B5EF4-FFF2-40B4-BE49-F238E27FC236}">
                <a16:creationId xmlns:a16="http://schemas.microsoft.com/office/drawing/2014/main" id="{44353DAE-0553-4AB4-8929-C4F0C1424E1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366082" y="4017086"/>
            <a:ext cx="1254314" cy="360000"/>
          </a:xfrm>
        </p:spPr>
        <p:txBody>
          <a:bodyPr rtlCol="0" anchor="ctr"/>
          <a:lstStyle>
            <a:lvl1pPr marL="0" indent="0" algn="l">
              <a:buFont typeface="Arial" panose="020B0604020202020204" pitchFamily="34" charset="0"/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fr-FR" noProof="0"/>
              <a:t>Puce 1</a:t>
            </a:r>
          </a:p>
        </p:txBody>
      </p:sp>
      <p:sp>
        <p:nvSpPr>
          <p:cNvPr id="35" name="Espace réservé du texte 8">
            <a:extLst>
              <a:ext uri="{FF2B5EF4-FFF2-40B4-BE49-F238E27FC236}">
                <a16:creationId xmlns:a16="http://schemas.microsoft.com/office/drawing/2014/main" id="{9651CB4B-B007-4E99-9371-20279E8FF7B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366082" y="4957948"/>
            <a:ext cx="1254314" cy="360000"/>
          </a:xfrm>
        </p:spPr>
        <p:txBody>
          <a:bodyPr rtlCol="0" anchor="ctr"/>
          <a:lstStyle>
            <a:lvl1pPr marL="0" indent="0" algn="l">
              <a:buFont typeface="Arial" panose="020B0604020202020204" pitchFamily="34" charset="0"/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fr-FR" noProof="0"/>
              <a:t>Puce 1</a:t>
            </a:r>
          </a:p>
        </p:txBody>
      </p:sp>
      <p:sp>
        <p:nvSpPr>
          <p:cNvPr id="36" name="Espace réservé du texte 8">
            <a:extLst>
              <a:ext uri="{FF2B5EF4-FFF2-40B4-BE49-F238E27FC236}">
                <a16:creationId xmlns:a16="http://schemas.microsoft.com/office/drawing/2014/main" id="{C0437717-0C1B-4589-AEF7-D8E934F4119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903720" y="2816574"/>
            <a:ext cx="561421" cy="627254"/>
          </a:xfrm>
        </p:spPr>
        <p:txBody>
          <a:bodyPr rtlCol="0" anchor="ctr">
            <a:noAutofit/>
          </a:bodyPr>
          <a:lstStyle>
            <a:lvl1pPr marL="0" indent="0" algn="l">
              <a:buFont typeface="Arial" panose="020B0604020202020204" pitchFamily="34" charset="0"/>
              <a:buNone/>
              <a:defRPr lang="en-US" sz="4400" b="1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fr-FR" noProof="0"/>
              <a:t>#</a:t>
            </a:r>
          </a:p>
        </p:txBody>
      </p:sp>
      <p:sp>
        <p:nvSpPr>
          <p:cNvPr id="39" name="Espace réservé du texte 8">
            <a:extLst>
              <a:ext uri="{FF2B5EF4-FFF2-40B4-BE49-F238E27FC236}">
                <a16:creationId xmlns:a16="http://schemas.microsoft.com/office/drawing/2014/main" id="{BE01B6B4-5A67-4429-A312-A531EC3BF42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903720" y="3805802"/>
            <a:ext cx="561421" cy="627254"/>
          </a:xfrm>
        </p:spPr>
        <p:txBody>
          <a:bodyPr rtlCol="0" anchor="ctr">
            <a:noAutofit/>
          </a:bodyPr>
          <a:lstStyle>
            <a:lvl1pPr marL="0" indent="0" algn="l">
              <a:buFont typeface="Arial" panose="020B0604020202020204" pitchFamily="34" charset="0"/>
              <a:buNone/>
              <a:defRPr lang="en-US" sz="4400" b="1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fr-FR" noProof="0"/>
              <a:t>#</a:t>
            </a:r>
          </a:p>
        </p:txBody>
      </p:sp>
      <p:sp>
        <p:nvSpPr>
          <p:cNvPr id="40" name="Espace réservé du texte 8">
            <a:extLst>
              <a:ext uri="{FF2B5EF4-FFF2-40B4-BE49-F238E27FC236}">
                <a16:creationId xmlns:a16="http://schemas.microsoft.com/office/drawing/2014/main" id="{1673722D-82CF-4D94-9D83-D95A8DE5ACE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903721" y="4795030"/>
            <a:ext cx="561421" cy="627254"/>
          </a:xfrm>
        </p:spPr>
        <p:txBody>
          <a:bodyPr rtlCol="0" anchor="ctr">
            <a:noAutofit/>
          </a:bodyPr>
          <a:lstStyle>
            <a:lvl1pPr marL="0" indent="0" algn="l">
              <a:buFont typeface="Arial" panose="020B0604020202020204" pitchFamily="34" charset="0"/>
              <a:buNone/>
              <a:defRPr lang="en-US" sz="4400" b="1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fr-FR" noProof="0"/>
              <a:t>#</a:t>
            </a:r>
          </a:p>
        </p:txBody>
      </p:sp>
      <p:sp>
        <p:nvSpPr>
          <p:cNvPr id="41" name="Espace réservé du texte 18">
            <a:extLst>
              <a:ext uri="{FF2B5EF4-FFF2-40B4-BE49-F238E27FC236}">
                <a16:creationId xmlns:a16="http://schemas.microsoft.com/office/drawing/2014/main" id="{05767D4F-E20C-4F37-B411-A7F221B6A85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629106" y="3074238"/>
            <a:ext cx="2427514" cy="715169"/>
          </a:xfrm>
        </p:spPr>
        <p:txBody>
          <a:bodyPr lIns="0" rtlCol="0" anchor="t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42" name="Espace réservé du texte 18">
            <a:extLst>
              <a:ext uri="{FF2B5EF4-FFF2-40B4-BE49-F238E27FC236}">
                <a16:creationId xmlns:a16="http://schemas.microsoft.com/office/drawing/2014/main" id="{BB90A96A-A614-41C0-9759-F6C15AE6806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629106" y="4074889"/>
            <a:ext cx="2427514" cy="715169"/>
          </a:xfrm>
        </p:spPr>
        <p:txBody>
          <a:bodyPr lIns="0" rtlCol="0" anchor="t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43" name="Espace réservé du texte 18">
            <a:extLst>
              <a:ext uri="{FF2B5EF4-FFF2-40B4-BE49-F238E27FC236}">
                <a16:creationId xmlns:a16="http://schemas.microsoft.com/office/drawing/2014/main" id="{983AE7FC-57B1-4AB3-8EAA-A85904DBBE9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629106" y="5016921"/>
            <a:ext cx="2427514" cy="715169"/>
          </a:xfrm>
        </p:spPr>
        <p:txBody>
          <a:bodyPr lIns="0" rtlCol="0" anchor="t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15" name="Espace réservé de la date 1">
            <a:extLst>
              <a:ext uri="{FF2B5EF4-FFF2-40B4-BE49-F238E27FC236}">
                <a16:creationId xmlns:a16="http://schemas.microsoft.com/office/drawing/2014/main" id="{8AECD175-60EB-459F-BA4C-8E4DE7BC018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fr-FR" noProof="0"/>
              <a:t>7/01/20XX</a:t>
            </a:r>
          </a:p>
        </p:txBody>
      </p:sp>
      <p:sp>
        <p:nvSpPr>
          <p:cNvPr id="16" name="Espace réservé du pied de page 2">
            <a:extLst>
              <a:ext uri="{FF2B5EF4-FFF2-40B4-BE49-F238E27FC236}">
                <a16:creationId xmlns:a16="http://schemas.microsoft.com/office/drawing/2014/main" id="{2180FF4C-4A98-4E30-B414-026CEECAE2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fr-FR" noProof="0"/>
              <a:t>Pitch deck</a:t>
            </a:r>
          </a:p>
        </p:txBody>
      </p:sp>
      <p:sp>
        <p:nvSpPr>
          <p:cNvPr id="17" name="Espace réservé du numéro de diapositive 7">
            <a:extLst>
              <a:ext uri="{FF2B5EF4-FFF2-40B4-BE49-F238E27FC236}">
                <a16:creationId xmlns:a16="http://schemas.microsoft.com/office/drawing/2014/main" id="{9498BBC0-E864-44E0-8C60-D13DC062BF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9FF96520-E4CE-4EAD-8ABF-1D2297D6B3AA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7612908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0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 avec tit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F24F48E-4E21-421F-A044-1D5C607BF74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3429000"/>
            <a:ext cx="4114797" cy="2747962"/>
          </a:xfrm>
        </p:spPr>
        <p:txBody>
          <a:bodyPr rtlCol="0">
            <a:normAutofit/>
          </a:bodyPr>
          <a:lstStyle>
            <a:lvl1pPr marL="0" indent="0">
              <a:lnSpc>
                <a:spcPct val="150000"/>
              </a:lnSpc>
              <a:buNone/>
              <a:defRPr sz="1200"/>
            </a:lvl1pPr>
            <a:lvl2pPr marL="457200" indent="0">
              <a:lnSpc>
                <a:spcPct val="150000"/>
              </a:lnSpc>
              <a:buNone/>
              <a:defRPr sz="1200"/>
            </a:lvl2pPr>
            <a:lvl3pPr marL="914400" indent="0">
              <a:lnSpc>
                <a:spcPct val="150000"/>
              </a:lnSpc>
              <a:buNone/>
              <a:defRPr sz="1200"/>
            </a:lvl3pPr>
            <a:lvl4pPr marL="1371600" indent="0">
              <a:lnSpc>
                <a:spcPct val="150000"/>
              </a:lnSpc>
              <a:buNone/>
              <a:defRPr sz="1200"/>
            </a:lvl4pPr>
            <a:lvl5pPr marL="1828800" indent="0">
              <a:lnSpc>
                <a:spcPct val="150000"/>
              </a:lnSpc>
              <a:buNone/>
              <a:defRPr sz="1200"/>
            </a:lvl5pPr>
          </a:lstStyle>
          <a:p>
            <a:pPr lvl="0" rtl="0"/>
            <a:r>
              <a:rPr lang="fr-FR" noProof="0"/>
              <a:t>Modifiez les styles du texte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D6C70E23-CF91-4792-9B98-182E6804BBC6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7239003" y="3429000"/>
            <a:ext cx="4114797" cy="2747962"/>
          </a:xfrm>
        </p:spPr>
        <p:txBody>
          <a:bodyPr rtlCol="0">
            <a:normAutofit/>
          </a:bodyPr>
          <a:lstStyle>
            <a:lvl1pPr marL="0" indent="0">
              <a:lnSpc>
                <a:spcPct val="150000"/>
              </a:lnSpc>
              <a:buNone/>
              <a:defRPr sz="1200"/>
            </a:lvl1pPr>
            <a:lvl2pPr marL="457200" indent="0">
              <a:lnSpc>
                <a:spcPct val="150000"/>
              </a:lnSpc>
              <a:buNone/>
              <a:defRPr sz="1200"/>
            </a:lvl2pPr>
            <a:lvl3pPr marL="914400" indent="0">
              <a:lnSpc>
                <a:spcPct val="150000"/>
              </a:lnSpc>
              <a:buNone/>
              <a:defRPr sz="1200"/>
            </a:lvl3pPr>
            <a:lvl4pPr marL="1371600" indent="0">
              <a:lnSpc>
                <a:spcPct val="150000"/>
              </a:lnSpc>
              <a:buNone/>
              <a:defRPr sz="1200"/>
            </a:lvl4pPr>
            <a:lvl5pPr marL="1828800" indent="0">
              <a:lnSpc>
                <a:spcPct val="150000"/>
              </a:lnSpc>
              <a:buNone/>
              <a:defRPr sz="1200"/>
            </a:lvl5pPr>
          </a:lstStyle>
          <a:p>
            <a:pPr lvl="0" rtl="0"/>
            <a:r>
              <a:rPr lang="fr-FR" noProof="0"/>
              <a:t>Modifiez les styles du texte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A15A2875-2896-4182-BA30-FB502AC980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F72769E-89D2-4868-B2CF-A0759A62C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77500" y="6356350"/>
            <a:ext cx="876300" cy="365125"/>
          </a:xfrm>
        </p:spPr>
        <p:txBody>
          <a:bodyPr rtlCol="0"/>
          <a:lstStyle/>
          <a:p>
            <a:pPr rtl="0"/>
            <a:fld id="{9FF96520-E4CE-4EAD-8ABF-1D2297D6B3AA}" type="slidenum">
              <a:rPr lang="fr-FR" noProof="0" smtClean="0"/>
              <a:t>‹N°›</a:t>
            </a:fld>
            <a:endParaRPr lang="fr-FR" noProof="0"/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E0011F19-A2C9-4F67-A7F1-592B85FFBA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670094"/>
            <a:ext cx="10134601" cy="924808"/>
          </a:xfrm>
        </p:spPr>
        <p:txBody>
          <a:bodyPr lIns="0" rtlCol="0">
            <a:normAutofit/>
          </a:bodyPr>
          <a:lstStyle>
            <a:lvl1pPr algn="ctr"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C7C8CFDC-095C-4312-A01D-7430D1FEAA6F}"/>
              </a:ext>
            </a:extLst>
          </p:cNvPr>
          <p:cNvCxnSpPr>
            <a:cxnSpLocks/>
          </p:cNvCxnSpPr>
          <p:nvPr userDrawn="1"/>
        </p:nvCxnSpPr>
        <p:spPr>
          <a:xfrm>
            <a:off x="6096000" y="2603500"/>
            <a:ext cx="0" cy="42545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 11">
            <a:extLst>
              <a:ext uri="{FF2B5EF4-FFF2-40B4-BE49-F238E27FC236}">
                <a16:creationId xmlns:a16="http://schemas.microsoft.com/office/drawing/2014/main" id="{6DE385DE-9334-4CED-AD7E-F63A320B0512}"/>
              </a:ext>
            </a:extLst>
          </p:cNvPr>
          <p:cNvSpPr/>
          <p:nvPr userDrawn="1"/>
        </p:nvSpPr>
        <p:spPr>
          <a:xfrm>
            <a:off x="0" y="2324100"/>
            <a:ext cx="12192000" cy="633411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3" name="Espace réservé du texte 2">
            <a:extLst>
              <a:ext uri="{FF2B5EF4-FFF2-40B4-BE49-F238E27FC236}">
                <a16:creationId xmlns:a16="http://schemas.microsoft.com/office/drawing/2014/main" id="{211839B3-0E6A-4750-8862-3A55B0FEF98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8201" y="2413000"/>
            <a:ext cx="4114795" cy="493710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lang="en-US" sz="1800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</a:t>
            </a:r>
          </a:p>
        </p:txBody>
      </p:sp>
      <p:sp>
        <p:nvSpPr>
          <p:cNvPr id="14" name="Espace réservé du texte 2">
            <a:extLst>
              <a:ext uri="{FF2B5EF4-FFF2-40B4-BE49-F238E27FC236}">
                <a16:creationId xmlns:a16="http://schemas.microsoft.com/office/drawing/2014/main" id="{E72DA832-BD58-447B-A20E-EA3A7F4EAFF0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7239003" y="2413000"/>
            <a:ext cx="4114797" cy="493710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lang="en-US" sz="1800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</a:t>
            </a:r>
          </a:p>
        </p:txBody>
      </p:sp>
      <p:sp>
        <p:nvSpPr>
          <p:cNvPr id="11" name="Espace réservé du pied de page 7">
            <a:extLst>
              <a:ext uri="{FF2B5EF4-FFF2-40B4-BE49-F238E27FC236}">
                <a16:creationId xmlns:a16="http://schemas.microsoft.com/office/drawing/2014/main" id="{64EBCEB5-BD23-4BD0-BB31-DF6A631D59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39002" y="6356350"/>
            <a:ext cx="3038469" cy="365125"/>
          </a:xfrm>
        </p:spPr>
        <p:txBody>
          <a:bodyPr rtlCol="0"/>
          <a:lstStyle>
            <a:lvl1pPr algn="l">
              <a:defRPr/>
            </a:lvl1pPr>
          </a:lstStyle>
          <a:p>
            <a:pPr rtl="0"/>
            <a:r>
              <a:rPr lang="fr-FR" noProof="0"/>
              <a:t>Pitch deck</a:t>
            </a:r>
          </a:p>
        </p:txBody>
      </p:sp>
    </p:spTree>
    <p:extLst>
      <p:ext uri="{BB962C8B-B14F-4D97-AF65-F5344CB8AC3E}">
        <p14:creationId xmlns:p14="http://schemas.microsoft.com/office/powerpoint/2010/main" val="33484456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Échel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space réservé du texte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57335" y="1822008"/>
            <a:ext cx="3295186" cy="320381"/>
          </a:xfrm>
        </p:spPr>
        <p:txBody>
          <a:bodyPr lIns="0" rtlCol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fr-FR" noProof="0"/>
              <a:t>Cliquez pour ajouter un sous-titre</a:t>
            </a:r>
          </a:p>
        </p:txBody>
      </p:sp>
      <p:sp>
        <p:nvSpPr>
          <p:cNvPr id="17" name="Espace réservé du texte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57335" y="2167484"/>
            <a:ext cx="3294437" cy="540104"/>
          </a:xfrm>
        </p:spPr>
        <p:txBody>
          <a:bodyPr lIns="0" rtlCol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 rtlCol="0"/>
          <a:lstStyle/>
          <a:p>
            <a:pPr rtl="0"/>
            <a:r>
              <a:rPr lang="fr-FR" noProof="0"/>
              <a:t>Pitch deck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fr-FR" noProof="0" smtClean="0"/>
              <a:t>‹N°›</a:t>
            </a:fld>
            <a:endParaRPr lang="fr-FR" noProof="0"/>
          </a:p>
        </p:txBody>
      </p:sp>
      <p:sp>
        <p:nvSpPr>
          <p:cNvPr id="20" name="Espace réservé du texte 15">
            <a:extLst>
              <a:ext uri="{FF2B5EF4-FFF2-40B4-BE49-F238E27FC236}">
                <a16:creationId xmlns:a16="http://schemas.microsoft.com/office/drawing/2014/main" id="{E6C37A20-957D-4B0B-AC33-7DD21D99A65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080795" y="3339988"/>
            <a:ext cx="3295186" cy="320381"/>
          </a:xfrm>
        </p:spPr>
        <p:txBody>
          <a:bodyPr lIns="0" rtlCol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fr-FR" noProof="0"/>
              <a:t>Cliquez pour ajouter un sous-titre</a:t>
            </a:r>
          </a:p>
        </p:txBody>
      </p:sp>
      <p:sp>
        <p:nvSpPr>
          <p:cNvPr id="21" name="Espace réservé du texte 18">
            <a:extLst>
              <a:ext uri="{FF2B5EF4-FFF2-40B4-BE49-F238E27FC236}">
                <a16:creationId xmlns:a16="http://schemas.microsoft.com/office/drawing/2014/main" id="{D9C3D27C-5291-4A1A-83AC-B52D25F43D5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080795" y="3685464"/>
            <a:ext cx="3294437" cy="540104"/>
          </a:xfrm>
        </p:spPr>
        <p:txBody>
          <a:bodyPr lIns="0" rtlCol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24" name="Espace réservé du texte 15">
            <a:extLst>
              <a:ext uri="{FF2B5EF4-FFF2-40B4-BE49-F238E27FC236}">
                <a16:creationId xmlns:a16="http://schemas.microsoft.com/office/drawing/2014/main" id="{BD09685A-53BF-4E9B-BD7F-C77B60165D2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31710" y="4857968"/>
            <a:ext cx="3295186" cy="320381"/>
          </a:xfrm>
        </p:spPr>
        <p:txBody>
          <a:bodyPr lIns="0" rtlCol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fr-FR" noProof="0"/>
              <a:t>Cliquez pour ajouter un sous-titre</a:t>
            </a:r>
          </a:p>
        </p:txBody>
      </p:sp>
      <p:sp>
        <p:nvSpPr>
          <p:cNvPr id="25" name="Espace réservé du texte 18">
            <a:extLst>
              <a:ext uri="{FF2B5EF4-FFF2-40B4-BE49-F238E27FC236}">
                <a16:creationId xmlns:a16="http://schemas.microsoft.com/office/drawing/2014/main" id="{2B757B2D-A738-401D-A78C-05475608F20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31710" y="5203444"/>
            <a:ext cx="3294437" cy="540104"/>
          </a:xfrm>
        </p:spPr>
        <p:txBody>
          <a:bodyPr lIns="0" rtlCol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cxnSp>
        <p:nvCxnSpPr>
          <p:cNvPr id="7" name="Connecteur droit avec flèche 6">
            <a:extLst>
              <a:ext uri="{FF2B5EF4-FFF2-40B4-BE49-F238E27FC236}">
                <a16:creationId xmlns:a16="http://schemas.microsoft.com/office/drawing/2014/main" id="{274844B5-3E4A-4209-AD6C-31EB9B57D62E}"/>
              </a:ext>
            </a:extLst>
          </p:cNvPr>
          <p:cNvCxnSpPr>
            <a:cxnSpLocks/>
          </p:cNvCxnSpPr>
          <p:nvPr userDrawn="1"/>
        </p:nvCxnSpPr>
        <p:spPr>
          <a:xfrm flipV="1">
            <a:off x="4369950" y="805543"/>
            <a:ext cx="3648352" cy="6052189"/>
          </a:xfrm>
          <a:prstGeom prst="straightConnector1">
            <a:avLst/>
          </a:prstGeom>
          <a:ln w="1905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re 1">
            <a:extLst>
              <a:ext uri="{FF2B5EF4-FFF2-40B4-BE49-F238E27FC236}">
                <a16:creationId xmlns:a16="http://schemas.microsoft.com/office/drawing/2014/main" id="{1519057B-4248-4880-A89E-5DCBBB1572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1110286"/>
            <a:ext cx="10319657" cy="924808"/>
          </a:xfrm>
        </p:spPr>
        <p:txBody>
          <a:bodyPr lIns="0" rtlCol="0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19760112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8DB7A5A-4225-417D-92C6-1C9A16E37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F24F48E-4E21-421F-A044-1D5C607BF74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 rtlCol="0"/>
          <a:lstStyle/>
          <a:p>
            <a:pPr lvl="0" rtl="0"/>
            <a:r>
              <a:rPr lang="fr-FR" noProof="0"/>
              <a:t>Modifiez les styles du texte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D6C70E23-CF91-4792-9B98-182E6804BBC6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 rtlCol="0"/>
          <a:lstStyle/>
          <a:p>
            <a:pPr lvl="0" rtl="0"/>
            <a:r>
              <a:rPr lang="fr-FR" noProof="0"/>
              <a:t>Modifiez les styles du texte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A15A2875-2896-4182-BA30-FB502AC980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9B9BA8EE-BF3B-4E61-9241-4BC605B365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Pitch deck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F72769E-89D2-4868-B2CF-A0759A62C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FF96520-E4CE-4EAD-8ABF-1D2297D6B3AA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7634026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611C53D-85FC-41D8-9A69-F4734072CC4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034142" y="2046288"/>
            <a:ext cx="5544458" cy="823912"/>
          </a:xfrm>
        </p:spPr>
        <p:txBody>
          <a:bodyPr rtlCol="0" anchor="b">
            <a:norm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417446CE-03E2-409B-B8EF-7C188C1E68CD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034142" y="3162300"/>
            <a:ext cx="5544458" cy="3027362"/>
          </a:xfrm>
        </p:spPr>
        <p:txBody>
          <a:bodyPr rtlCol="0"/>
          <a:lstStyle/>
          <a:p>
            <a:pPr lvl="0" rtl="0"/>
            <a:r>
              <a:rPr lang="fr-FR" noProof="0"/>
              <a:t>Modifiez les styles du texte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30F4FC59-2ADF-4A3F-BBF9-07FF022209A3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240588" y="2046288"/>
            <a:ext cx="4114800" cy="823912"/>
          </a:xfrm>
        </p:spPr>
        <p:txBody>
          <a:bodyPr rtlCol="0" anchor="b">
            <a:norm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fr-FR" noProof="0"/>
              <a:t>Modifiez les styles du texte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447F889E-7C42-4396-AEE8-7B337AFAF1E4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7240588" y="3162300"/>
            <a:ext cx="4114800" cy="3027362"/>
          </a:xfrm>
        </p:spPr>
        <p:txBody>
          <a:bodyPr rtlCol="0"/>
          <a:lstStyle/>
          <a:p>
            <a:pPr lvl="0" rtl="0"/>
            <a:r>
              <a:rPr lang="fr-FR" noProof="0"/>
              <a:t>Modifiez les styles du texte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533D57D1-26E8-4CE2-AAA6-482AA55FCF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BC24918E-7FEA-4406-B5C4-9CA22363D4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Pitch deck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6015B8D0-7EB3-42DC-AD4D-51B34268A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FF96520-E4CE-4EAD-8ABF-1D2297D6B3AA}" type="slidenum">
              <a:rPr lang="fr-FR" noProof="0" smtClean="0"/>
              <a:t>‹N°›</a:t>
            </a:fld>
            <a:endParaRPr lang="fr-FR" noProof="0"/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2FF7DCBA-487E-4B33-BB90-0DADF952CA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1110286"/>
            <a:ext cx="10319657" cy="924808"/>
          </a:xfrm>
        </p:spPr>
        <p:txBody>
          <a:bodyPr lIns="0" rtlCol="0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5679E440-088D-4C5E-AE96-53292A60A147}"/>
              </a:ext>
            </a:extLst>
          </p:cNvPr>
          <p:cNvCxnSpPr>
            <a:cxnSpLocks/>
          </p:cNvCxnSpPr>
          <p:nvPr userDrawn="1"/>
        </p:nvCxnSpPr>
        <p:spPr>
          <a:xfrm>
            <a:off x="1121228" y="0"/>
            <a:ext cx="0" cy="111028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125131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772EF9B-97B0-4909-B1C8-B680035F9DC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034142" y="1850572"/>
            <a:ext cx="10134601" cy="4093028"/>
          </a:xfrm>
        </p:spPr>
        <p:txBody>
          <a:bodyPr rtlCol="0"/>
          <a:lstStyle/>
          <a:p>
            <a:pPr lvl="0" rtl="0"/>
            <a:r>
              <a:rPr lang="fr-FR" noProof="0"/>
              <a:t>Modifiez les styles du texte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41881D0-A955-463B-814E-4977DB443F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60B6947-085B-4130-82A4-5D464A42F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Pitch deck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BD21287-635C-42C2-8343-AB4B83FB3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FF96520-E4CE-4EAD-8ABF-1D2297D6B3AA}" type="slidenum">
              <a:rPr lang="fr-FR" noProof="0" smtClean="0"/>
              <a:t>‹N°›</a:t>
            </a:fld>
            <a:endParaRPr lang="fr-FR" noProof="0"/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7CA22921-D059-426E-8623-0C4322D58F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670094"/>
            <a:ext cx="10134601" cy="924808"/>
          </a:xfrm>
        </p:spPr>
        <p:txBody>
          <a:bodyPr lIns="0" rtlCol="0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241620653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Équipe 4-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Espace réservé d’image 23">
            <a:extLst>
              <a:ext uri="{FF2B5EF4-FFF2-40B4-BE49-F238E27FC236}">
                <a16:creationId xmlns:a16="http://schemas.microsoft.com/office/drawing/2014/main" id="{C7B19AA7-3B63-43B8-BE54-6F7F01B2625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804817" y="2233881"/>
            <a:ext cx="3387182" cy="2390238"/>
          </a:xfrm>
          <a:custGeom>
            <a:avLst/>
            <a:gdLst>
              <a:gd name="connsiteX0" fmla="*/ 1033243 w 3387182"/>
              <a:gd name="connsiteY0" fmla="*/ 0 h 2390238"/>
              <a:gd name="connsiteX1" fmla="*/ 3387182 w 3387182"/>
              <a:gd name="connsiteY1" fmla="*/ 0 h 2390238"/>
              <a:gd name="connsiteX2" fmla="*/ 3378264 w 3387182"/>
              <a:gd name="connsiteY2" fmla="*/ 2390238 h 2390238"/>
              <a:gd name="connsiteX3" fmla="*/ 0 w 3387182"/>
              <a:gd name="connsiteY3" fmla="*/ 2390238 h 2390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7182" h="2390238">
                <a:moveTo>
                  <a:pt x="1033243" y="0"/>
                </a:moveTo>
                <a:lnTo>
                  <a:pt x="3387182" y="0"/>
                </a:lnTo>
                <a:lnTo>
                  <a:pt x="3378264" y="2390238"/>
                </a:lnTo>
                <a:lnTo>
                  <a:pt x="0" y="2390238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21" name="Espace réservé d’image 20">
            <a:extLst>
              <a:ext uri="{FF2B5EF4-FFF2-40B4-BE49-F238E27FC236}">
                <a16:creationId xmlns:a16="http://schemas.microsoft.com/office/drawing/2014/main" id="{1B55057A-5AE4-4EAE-8E1E-189462BF315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690016" y="2233881"/>
            <a:ext cx="3917851" cy="2390238"/>
          </a:xfrm>
          <a:custGeom>
            <a:avLst/>
            <a:gdLst>
              <a:gd name="connsiteX0" fmla="*/ 1033243 w 3917851"/>
              <a:gd name="connsiteY0" fmla="*/ 0 h 2390238"/>
              <a:gd name="connsiteX1" fmla="*/ 3917851 w 3917851"/>
              <a:gd name="connsiteY1" fmla="*/ 0 h 2390238"/>
              <a:gd name="connsiteX2" fmla="*/ 2884608 w 3917851"/>
              <a:gd name="connsiteY2" fmla="*/ 2390238 h 2390238"/>
              <a:gd name="connsiteX3" fmla="*/ 0 w 3917851"/>
              <a:gd name="connsiteY3" fmla="*/ 2390238 h 2390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17851" h="2390238">
                <a:moveTo>
                  <a:pt x="1033243" y="0"/>
                </a:moveTo>
                <a:lnTo>
                  <a:pt x="3917851" y="0"/>
                </a:lnTo>
                <a:lnTo>
                  <a:pt x="2884608" y="2390238"/>
                </a:lnTo>
                <a:lnTo>
                  <a:pt x="0" y="2390238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17" name="Espace réservé d’image 16">
            <a:extLst>
              <a:ext uri="{FF2B5EF4-FFF2-40B4-BE49-F238E27FC236}">
                <a16:creationId xmlns:a16="http://schemas.microsoft.com/office/drawing/2014/main" id="{A4433358-37F4-4631-87BD-71A4E90A4CD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575215" y="2233881"/>
            <a:ext cx="3917851" cy="2390238"/>
          </a:xfrm>
          <a:custGeom>
            <a:avLst/>
            <a:gdLst>
              <a:gd name="connsiteX0" fmla="*/ 1033243 w 3917851"/>
              <a:gd name="connsiteY0" fmla="*/ 0 h 2390238"/>
              <a:gd name="connsiteX1" fmla="*/ 3917851 w 3917851"/>
              <a:gd name="connsiteY1" fmla="*/ 0 h 2390238"/>
              <a:gd name="connsiteX2" fmla="*/ 2884608 w 3917851"/>
              <a:gd name="connsiteY2" fmla="*/ 2390238 h 2390238"/>
              <a:gd name="connsiteX3" fmla="*/ 0 w 3917851"/>
              <a:gd name="connsiteY3" fmla="*/ 2390238 h 2390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17851" h="2390238">
                <a:moveTo>
                  <a:pt x="1033243" y="0"/>
                </a:moveTo>
                <a:lnTo>
                  <a:pt x="3917851" y="0"/>
                </a:lnTo>
                <a:lnTo>
                  <a:pt x="2884608" y="2390238"/>
                </a:lnTo>
                <a:lnTo>
                  <a:pt x="0" y="2390238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14" name="Espace réservé d’image 13">
            <a:extLst>
              <a:ext uri="{FF2B5EF4-FFF2-40B4-BE49-F238E27FC236}">
                <a16:creationId xmlns:a16="http://schemas.microsoft.com/office/drawing/2014/main" id="{A663A4BE-7DD2-4FAC-B36C-6A1DAB07408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2233881"/>
            <a:ext cx="3378263" cy="2390238"/>
          </a:xfrm>
          <a:custGeom>
            <a:avLst/>
            <a:gdLst>
              <a:gd name="connsiteX0" fmla="*/ 0 w 3378263"/>
              <a:gd name="connsiteY0" fmla="*/ 0 h 2390238"/>
              <a:gd name="connsiteX1" fmla="*/ 3378263 w 3378263"/>
              <a:gd name="connsiteY1" fmla="*/ 0 h 2390238"/>
              <a:gd name="connsiteX2" fmla="*/ 2345020 w 3378263"/>
              <a:gd name="connsiteY2" fmla="*/ 2390238 h 2390238"/>
              <a:gd name="connsiteX3" fmla="*/ 0 w 3378263"/>
              <a:gd name="connsiteY3" fmla="*/ 2390238 h 2390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78263" h="2390238">
                <a:moveTo>
                  <a:pt x="0" y="0"/>
                </a:moveTo>
                <a:lnTo>
                  <a:pt x="3378263" y="0"/>
                </a:lnTo>
                <a:lnTo>
                  <a:pt x="2345020" y="2390238"/>
                </a:lnTo>
                <a:lnTo>
                  <a:pt x="0" y="2390238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CEEF1FEE-F11E-4D86-B18A-334DC83791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E143D405-92C8-41A3-8CA8-EAB7EE6E9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Pitch deck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813E559-638A-4105-95C4-0812BAFB7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FF96520-E4CE-4EAD-8ABF-1D2297D6B3AA}" type="slidenum">
              <a:rPr lang="fr-FR" noProof="0" smtClean="0"/>
              <a:t>‹N°›</a:t>
            </a:fld>
            <a:endParaRPr lang="fr-FR" noProof="0"/>
          </a:p>
        </p:txBody>
      </p:sp>
      <p:sp>
        <p:nvSpPr>
          <p:cNvPr id="25" name="Titre 1">
            <a:extLst>
              <a:ext uri="{FF2B5EF4-FFF2-40B4-BE49-F238E27FC236}">
                <a16:creationId xmlns:a16="http://schemas.microsoft.com/office/drawing/2014/main" id="{0157B5A6-CA34-4D5D-9A70-14D478D55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670094"/>
            <a:ext cx="10134601" cy="924808"/>
          </a:xfrm>
        </p:spPr>
        <p:txBody>
          <a:bodyPr lIns="0" rtlCol="0">
            <a:normAutofit/>
          </a:bodyPr>
          <a:lstStyle>
            <a:lvl1pPr algn="ctr"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26" name="Espace réservé du texte 15">
            <a:extLst>
              <a:ext uri="{FF2B5EF4-FFF2-40B4-BE49-F238E27FC236}">
                <a16:creationId xmlns:a16="http://schemas.microsoft.com/office/drawing/2014/main" id="{CEC8B31E-90EA-47DA-88C8-7210550FECC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554933" y="5061424"/>
            <a:ext cx="2443654" cy="320381"/>
          </a:xfrm>
        </p:spPr>
        <p:txBody>
          <a:bodyPr lIns="0" rtlCol="0" anchor="ctr">
            <a:noAutofit/>
          </a:bodyPr>
          <a:lstStyle>
            <a:lvl1pPr marL="0" indent="0" algn="ctr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fr-FR" noProof="0"/>
              <a:t>Nom</a:t>
            </a:r>
          </a:p>
        </p:txBody>
      </p:sp>
      <p:sp>
        <p:nvSpPr>
          <p:cNvPr id="27" name="Espace réservé du texte 18">
            <a:extLst>
              <a:ext uri="{FF2B5EF4-FFF2-40B4-BE49-F238E27FC236}">
                <a16:creationId xmlns:a16="http://schemas.microsoft.com/office/drawing/2014/main" id="{0B29C3B6-1467-4DB9-A2AE-6C825488954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554932" y="5406900"/>
            <a:ext cx="2443099" cy="361598"/>
          </a:xfrm>
        </p:spPr>
        <p:txBody>
          <a:bodyPr lIns="0" rtlCol="0">
            <a:norm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Titre</a:t>
            </a:r>
          </a:p>
        </p:txBody>
      </p:sp>
      <p:sp>
        <p:nvSpPr>
          <p:cNvPr id="28" name="Espace réservé du texte 15">
            <a:extLst>
              <a:ext uri="{FF2B5EF4-FFF2-40B4-BE49-F238E27FC236}">
                <a16:creationId xmlns:a16="http://schemas.microsoft.com/office/drawing/2014/main" id="{C0CAE507-1952-49D5-A01E-F3CEA53FEF3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31476" y="5061424"/>
            <a:ext cx="2443654" cy="320381"/>
          </a:xfrm>
        </p:spPr>
        <p:txBody>
          <a:bodyPr lIns="0" rtlCol="0" anchor="ctr">
            <a:noAutofit/>
          </a:bodyPr>
          <a:lstStyle>
            <a:lvl1pPr marL="0" indent="0" algn="ctr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fr-FR" noProof="0"/>
              <a:t>Nom</a:t>
            </a:r>
          </a:p>
        </p:txBody>
      </p:sp>
      <p:sp>
        <p:nvSpPr>
          <p:cNvPr id="29" name="Espace réservé du texte 18">
            <a:extLst>
              <a:ext uri="{FF2B5EF4-FFF2-40B4-BE49-F238E27FC236}">
                <a16:creationId xmlns:a16="http://schemas.microsoft.com/office/drawing/2014/main" id="{BC2F8ABF-1CD3-4283-BBC9-9536E8C0451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31475" y="5406900"/>
            <a:ext cx="2443099" cy="361598"/>
          </a:xfrm>
        </p:spPr>
        <p:txBody>
          <a:bodyPr lIns="0" rtlCol="0">
            <a:norm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Titre</a:t>
            </a:r>
          </a:p>
        </p:txBody>
      </p:sp>
      <p:sp>
        <p:nvSpPr>
          <p:cNvPr id="30" name="Espace réservé du texte 15">
            <a:extLst>
              <a:ext uri="{FF2B5EF4-FFF2-40B4-BE49-F238E27FC236}">
                <a16:creationId xmlns:a16="http://schemas.microsoft.com/office/drawing/2014/main" id="{FE6695F4-4900-48B5-9D68-486774B8D7F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177835" y="5061424"/>
            <a:ext cx="2443654" cy="320381"/>
          </a:xfrm>
        </p:spPr>
        <p:txBody>
          <a:bodyPr lIns="0" rtlCol="0" anchor="ctr">
            <a:noAutofit/>
          </a:bodyPr>
          <a:lstStyle>
            <a:lvl1pPr marL="0" indent="0" algn="ctr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fr-FR" noProof="0"/>
              <a:t>Nom</a:t>
            </a:r>
          </a:p>
        </p:txBody>
      </p:sp>
      <p:sp>
        <p:nvSpPr>
          <p:cNvPr id="31" name="Espace réservé du texte 18">
            <a:extLst>
              <a:ext uri="{FF2B5EF4-FFF2-40B4-BE49-F238E27FC236}">
                <a16:creationId xmlns:a16="http://schemas.microsoft.com/office/drawing/2014/main" id="{FF214FA8-F7B7-40D8-A97C-52E0B0BDE16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177834" y="5406900"/>
            <a:ext cx="2443099" cy="361598"/>
          </a:xfrm>
        </p:spPr>
        <p:txBody>
          <a:bodyPr lIns="0" rtlCol="0">
            <a:norm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Titre</a:t>
            </a:r>
          </a:p>
        </p:txBody>
      </p:sp>
      <p:sp>
        <p:nvSpPr>
          <p:cNvPr id="32" name="Espace réservé du texte 15">
            <a:extLst>
              <a:ext uri="{FF2B5EF4-FFF2-40B4-BE49-F238E27FC236}">
                <a16:creationId xmlns:a16="http://schemas.microsoft.com/office/drawing/2014/main" id="{56B0AF9E-C16A-4170-A149-1E47AC0D81C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800181" y="5057897"/>
            <a:ext cx="2443654" cy="320381"/>
          </a:xfrm>
        </p:spPr>
        <p:txBody>
          <a:bodyPr lIns="0" rtlCol="0" anchor="ctr">
            <a:noAutofit/>
          </a:bodyPr>
          <a:lstStyle>
            <a:lvl1pPr marL="0" indent="0" algn="ctr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fr-FR" noProof="0"/>
              <a:t>Nom</a:t>
            </a:r>
          </a:p>
        </p:txBody>
      </p:sp>
      <p:sp>
        <p:nvSpPr>
          <p:cNvPr id="33" name="Espace réservé du texte 18">
            <a:extLst>
              <a:ext uri="{FF2B5EF4-FFF2-40B4-BE49-F238E27FC236}">
                <a16:creationId xmlns:a16="http://schemas.microsoft.com/office/drawing/2014/main" id="{B1CB5369-F6CE-41B6-ACE8-9FA5781CB42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800180" y="5403373"/>
            <a:ext cx="2443099" cy="361598"/>
          </a:xfrm>
        </p:spPr>
        <p:txBody>
          <a:bodyPr lIns="0" rtlCol="0">
            <a:norm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Titre</a:t>
            </a:r>
          </a:p>
        </p:txBody>
      </p:sp>
    </p:spTree>
    <p:extLst>
      <p:ext uri="{BB962C8B-B14F-4D97-AF65-F5344CB8AC3E}">
        <p14:creationId xmlns:p14="http://schemas.microsoft.com/office/powerpoint/2010/main" val="114115119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Équipe 8-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Espace réservé d’image 65">
            <a:extLst>
              <a:ext uri="{FF2B5EF4-FFF2-40B4-BE49-F238E27FC236}">
                <a16:creationId xmlns:a16="http://schemas.microsoft.com/office/drawing/2014/main" id="{88E0AC7A-AA85-427E-8B83-AEEF229EDA41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10383802" y="3121794"/>
            <a:ext cx="1808198" cy="1097726"/>
          </a:xfrm>
          <a:custGeom>
            <a:avLst/>
            <a:gdLst>
              <a:gd name="connsiteX0" fmla="*/ 474569 w 1808198"/>
              <a:gd name="connsiteY0" fmla="*/ 0 h 1097726"/>
              <a:gd name="connsiteX1" fmla="*/ 1799279 w 1808198"/>
              <a:gd name="connsiteY1" fmla="*/ 0 h 1097726"/>
              <a:gd name="connsiteX2" fmla="*/ 1808198 w 1808198"/>
              <a:gd name="connsiteY2" fmla="*/ 1097726 h 1097726"/>
              <a:gd name="connsiteX3" fmla="*/ 0 w 1808198"/>
              <a:gd name="connsiteY3" fmla="*/ 1097726 h 109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8198" h="1097726">
                <a:moveTo>
                  <a:pt x="474569" y="0"/>
                </a:moveTo>
                <a:lnTo>
                  <a:pt x="1799279" y="0"/>
                </a:lnTo>
                <a:lnTo>
                  <a:pt x="1808198" y="1097726"/>
                </a:lnTo>
                <a:lnTo>
                  <a:pt x="0" y="1097726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63" name="Espace réservé d’image 62">
            <a:extLst>
              <a:ext uri="{FF2B5EF4-FFF2-40B4-BE49-F238E27FC236}">
                <a16:creationId xmlns:a16="http://schemas.microsoft.com/office/drawing/2014/main" id="{E6437AD1-FE22-40AE-8BB8-8B8B9C5770F8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8900427" y="3121794"/>
            <a:ext cx="1799279" cy="1097726"/>
          </a:xfrm>
          <a:custGeom>
            <a:avLst/>
            <a:gdLst>
              <a:gd name="connsiteX0" fmla="*/ 474480 w 1799279"/>
              <a:gd name="connsiteY0" fmla="*/ 0 h 1097726"/>
              <a:gd name="connsiteX1" fmla="*/ 1799279 w 1799279"/>
              <a:gd name="connsiteY1" fmla="*/ 0 h 1097726"/>
              <a:gd name="connsiteX2" fmla="*/ 1324709 w 1799279"/>
              <a:gd name="connsiteY2" fmla="*/ 1097726 h 1097726"/>
              <a:gd name="connsiteX3" fmla="*/ 0 w 1799279"/>
              <a:gd name="connsiteY3" fmla="*/ 1097726 h 109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9279" h="1097726">
                <a:moveTo>
                  <a:pt x="474480" y="0"/>
                </a:moveTo>
                <a:lnTo>
                  <a:pt x="1799279" y="0"/>
                </a:lnTo>
                <a:lnTo>
                  <a:pt x="1324709" y="1097726"/>
                </a:lnTo>
                <a:lnTo>
                  <a:pt x="0" y="1097726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60" name="Espace réservé d’image 59">
            <a:extLst>
              <a:ext uri="{FF2B5EF4-FFF2-40B4-BE49-F238E27FC236}">
                <a16:creationId xmlns:a16="http://schemas.microsoft.com/office/drawing/2014/main" id="{97978D8E-FCD0-4E7C-BD0B-F2F47BA1B2D5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7416963" y="3121794"/>
            <a:ext cx="1799279" cy="1097726"/>
          </a:xfrm>
          <a:custGeom>
            <a:avLst/>
            <a:gdLst>
              <a:gd name="connsiteX0" fmla="*/ 474570 w 1799279"/>
              <a:gd name="connsiteY0" fmla="*/ 0 h 1097726"/>
              <a:gd name="connsiteX1" fmla="*/ 1799279 w 1799279"/>
              <a:gd name="connsiteY1" fmla="*/ 0 h 1097726"/>
              <a:gd name="connsiteX2" fmla="*/ 1324799 w 1799279"/>
              <a:gd name="connsiteY2" fmla="*/ 1097726 h 1097726"/>
              <a:gd name="connsiteX3" fmla="*/ 0 w 1799279"/>
              <a:gd name="connsiteY3" fmla="*/ 1097726 h 109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9279" h="1097726">
                <a:moveTo>
                  <a:pt x="474570" y="0"/>
                </a:moveTo>
                <a:lnTo>
                  <a:pt x="1799279" y="0"/>
                </a:lnTo>
                <a:lnTo>
                  <a:pt x="1324799" y="1097726"/>
                </a:lnTo>
                <a:lnTo>
                  <a:pt x="0" y="1097726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55" name="Espace réservé d’image 54">
            <a:extLst>
              <a:ext uri="{FF2B5EF4-FFF2-40B4-BE49-F238E27FC236}">
                <a16:creationId xmlns:a16="http://schemas.microsoft.com/office/drawing/2014/main" id="{83197EDA-7F24-4C0A-B859-34173E066FC8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5933589" y="3121794"/>
            <a:ext cx="1799125" cy="1097726"/>
          </a:xfrm>
          <a:custGeom>
            <a:avLst/>
            <a:gdLst>
              <a:gd name="connsiteX0" fmla="*/ 474570 w 1799125"/>
              <a:gd name="connsiteY0" fmla="*/ 0 h 1097726"/>
              <a:gd name="connsiteX1" fmla="*/ 1799125 w 1799125"/>
              <a:gd name="connsiteY1" fmla="*/ 0 h 1097726"/>
              <a:gd name="connsiteX2" fmla="*/ 1799125 w 1799125"/>
              <a:gd name="connsiteY2" fmla="*/ 356 h 1097726"/>
              <a:gd name="connsiteX3" fmla="*/ 1324799 w 1799125"/>
              <a:gd name="connsiteY3" fmla="*/ 1097726 h 1097726"/>
              <a:gd name="connsiteX4" fmla="*/ 0 w 1799125"/>
              <a:gd name="connsiteY4" fmla="*/ 1097726 h 109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99125" h="1097726">
                <a:moveTo>
                  <a:pt x="474570" y="0"/>
                </a:moveTo>
                <a:lnTo>
                  <a:pt x="1799125" y="0"/>
                </a:lnTo>
                <a:lnTo>
                  <a:pt x="1799125" y="356"/>
                </a:lnTo>
                <a:lnTo>
                  <a:pt x="1324799" y="1097726"/>
                </a:lnTo>
                <a:lnTo>
                  <a:pt x="0" y="1097726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52" name="Espace réservé d’image 51">
            <a:extLst>
              <a:ext uri="{FF2B5EF4-FFF2-40B4-BE49-F238E27FC236}">
                <a16:creationId xmlns:a16="http://schemas.microsoft.com/office/drawing/2014/main" id="{D5CFC424-FDBC-4BD5-B5FB-E2C7B5DE6006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4450214" y="3121794"/>
            <a:ext cx="1799279" cy="1097726"/>
          </a:xfrm>
          <a:custGeom>
            <a:avLst/>
            <a:gdLst>
              <a:gd name="connsiteX0" fmla="*/ 474480 w 1799279"/>
              <a:gd name="connsiteY0" fmla="*/ 0 h 1097726"/>
              <a:gd name="connsiteX1" fmla="*/ 1799279 w 1799279"/>
              <a:gd name="connsiteY1" fmla="*/ 0 h 1097726"/>
              <a:gd name="connsiteX2" fmla="*/ 1324709 w 1799279"/>
              <a:gd name="connsiteY2" fmla="*/ 1097726 h 1097726"/>
              <a:gd name="connsiteX3" fmla="*/ 0 w 1799279"/>
              <a:gd name="connsiteY3" fmla="*/ 1097726 h 109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9279" h="1097726">
                <a:moveTo>
                  <a:pt x="474480" y="0"/>
                </a:moveTo>
                <a:lnTo>
                  <a:pt x="1799279" y="0"/>
                </a:lnTo>
                <a:lnTo>
                  <a:pt x="1324709" y="1097726"/>
                </a:lnTo>
                <a:lnTo>
                  <a:pt x="0" y="1097726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49" name="Espace réservé d’image 48">
            <a:extLst>
              <a:ext uri="{FF2B5EF4-FFF2-40B4-BE49-F238E27FC236}">
                <a16:creationId xmlns:a16="http://schemas.microsoft.com/office/drawing/2014/main" id="{B2475369-85E0-474D-9454-6911B2BB54D5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2966838" y="3121794"/>
            <a:ext cx="1799279" cy="1097726"/>
          </a:xfrm>
          <a:custGeom>
            <a:avLst/>
            <a:gdLst>
              <a:gd name="connsiteX0" fmla="*/ 474480 w 1799279"/>
              <a:gd name="connsiteY0" fmla="*/ 0 h 1097726"/>
              <a:gd name="connsiteX1" fmla="*/ 1799279 w 1799279"/>
              <a:gd name="connsiteY1" fmla="*/ 0 h 1097726"/>
              <a:gd name="connsiteX2" fmla="*/ 1324709 w 1799279"/>
              <a:gd name="connsiteY2" fmla="*/ 1097726 h 1097726"/>
              <a:gd name="connsiteX3" fmla="*/ 0 w 1799279"/>
              <a:gd name="connsiteY3" fmla="*/ 1097726 h 109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9279" h="1097726">
                <a:moveTo>
                  <a:pt x="474480" y="0"/>
                </a:moveTo>
                <a:lnTo>
                  <a:pt x="1799279" y="0"/>
                </a:lnTo>
                <a:lnTo>
                  <a:pt x="1324709" y="1097726"/>
                </a:lnTo>
                <a:lnTo>
                  <a:pt x="0" y="1097726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46" name="Espace réservé d’image 45">
            <a:extLst>
              <a:ext uri="{FF2B5EF4-FFF2-40B4-BE49-F238E27FC236}">
                <a16:creationId xmlns:a16="http://schemas.microsoft.com/office/drawing/2014/main" id="{9231E13B-CD8C-48FC-A6DB-E87F08B46287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1483375" y="3121794"/>
            <a:ext cx="1799279" cy="1097726"/>
          </a:xfrm>
          <a:custGeom>
            <a:avLst/>
            <a:gdLst>
              <a:gd name="connsiteX0" fmla="*/ 474569 w 1799279"/>
              <a:gd name="connsiteY0" fmla="*/ 0 h 1097726"/>
              <a:gd name="connsiteX1" fmla="*/ 1799279 w 1799279"/>
              <a:gd name="connsiteY1" fmla="*/ 0 h 1097726"/>
              <a:gd name="connsiteX2" fmla="*/ 1324798 w 1799279"/>
              <a:gd name="connsiteY2" fmla="*/ 1097726 h 1097726"/>
              <a:gd name="connsiteX3" fmla="*/ 0 w 1799279"/>
              <a:gd name="connsiteY3" fmla="*/ 1097726 h 109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9279" h="1097726">
                <a:moveTo>
                  <a:pt x="474569" y="0"/>
                </a:moveTo>
                <a:lnTo>
                  <a:pt x="1799279" y="0"/>
                </a:lnTo>
                <a:lnTo>
                  <a:pt x="1324798" y="1097726"/>
                </a:lnTo>
                <a:lnTo>
                  <a:pt x="0" y="1097726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43" name="Espace réservé d’image 42">
            <a:extLst>
              <a:ext uri="{FF2B5EF4-FFF2-40B4-BE49-F238E27FC236}">
                <a16:creationId xmlns:a16="http://schemas.microsoft.com/office/drawing/2014/main" id="{9A7D62AC-CCFA-44C3-98ED-F750B562B964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1" y="3121794"/>
            <a:ext cx="1799279" cy="1097726"/>
          </a:xfrm>
          <a:custGeom>
            <a:avLst/>
            <a:gdLst>
              <a:gd name="connsiteX0" fmla="*/ 0 w 1799279"/>
              <a:gd name="connsiteY0" fmla="*/ 0 h 1097726"/>
              <a:gd name="connsiteX1" fmla="*/ 1799279 w 1799279"/>
              <a:gd name="connsiteY1" fmla="*/ 0 h 1097726"/>
              <a:gd name="connsiteX2" fmla="*/ 1324709 w 1799279"/>
              <a:gd name="connsiteY2" fmla="*/ 1097726 h 1097726"/>
              <a:gd name="connsiteX3" fmla="*/ 0 w 1799279"/>
              <a:gd name="connsiteY3" fmla="*/ 1097726 h 109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9279" h="1097726">
                <a:moveTo>
                  <a:pt x="0" y="0"/>
                </a:moveTo>
                <a:lnTo>
                  <a:pt x="1799279" y="0"/>
                </a:lnTo>
                <a:lnTo>
                  <a:pt x="1324709" y="1097726"/>
                </a:lnTo>
                <a:lnTo>
                  <a:pt x="0" y="1097726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CEEF1FEE-F11E-4D86-B18A-334DC83791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E143D405-92C8-41A3-8CA8-EAB7EE6E9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Pitch deck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813E559-638A-4105-95C4-0812BAFB7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FF96520-E4CE-4EAD-8ABF-1D2297D6B3AA}" type="slidenum">
              <a:rPr lang="fr-FR" noProof="0" smtClean="0"/>
              <a:t>‹N°›</a:t>
            </a:fld>
            <a:endParaRPr lang="fr-FR" noProof="0"/>
          </a:p>
        </p:txBody>
      </p:sp>
      <p:sp>
        <p:nvSpPr>
          <p:cNvPr id="25" name="Titre 1">
            <a:extLst>
              <a:ext uri="{FF2B5EF4-FFF2-40B4-BE49-F238E27FC236}">
                <a16:creationId xmlns:a16="http://schemas.microsoft.com/office/drawing/2014/main" id="{0157B5A6-CA34-4D5D-9A70-14D478D55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670094"/>
            <a:ext cx="10134601" cy="924808"/>
          </a:xfrm>
        </p:spPr>
        <p:txBody>
          <a:bodyPr lIns="0" rtlCol="0">
            <a:normAutofit/>
          </a:bodyPr>
          <a:lstStyle>
            <a:lvl1pPr algn="ctr"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28" name="Espace réservé du texte 15">
            <a:extLst>
              <a:ext uri="{FF2B5EF4-FFF2-40B4-BE49-F238E27FC236}">
                <a16:creationId xmlns:a16="http://schemas.microsoft.com/office/drawing/2014/main" id="{C0CAE507-1952-49D5-A01E-F3CEA53FEF3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0" y="2325820"/>
            <a:ext cx="1799279" cy="320381"/>
          </a:xfrm>
        </p:spPr>
        <p:txBody>
          <a:bodyPr lIns="0" rtlCol="0" anchor="ctr">
            <a:noAutofit/>
          </a:bodyPr>
          <a:lstStyle>
            <a:lvl1pPr marL="0" indent="0" algn="ctr">
              <a:buNone/>
              <a:defRPr lang="en-US" sz="12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fr-FR" noProof="0"/>
              <a:t>nom</a:t>
            </a:r>
          </a:p>
        </p:txBody>
      </p:sp>
      <p:sp>
        <p:nvSpPr>
          <p:cNvPr id="29" name="Espace réservé du texte 18">
            <a:extLst>
              <a:ext uri="{FF2B5EF4-FFF2-40B4-BE49-F238E27FC236}">
                <a16:creationId xmlns:a16="http://schemas.microsoft.com/office/drawing/2014/main" id="{BC2F8ABF-1CD3-4283-BBC9-9536E8C0451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09" y="2586626"/>
            <a:ext cx="1798870" cy="361598"/>
          </a:xfrm>
        </p:spPr>
        <p:txBody>
          <a:bodyPr lIns="0" rtlCol="0">
            <a:norm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9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Titre</a:t>
            </a:r>
          </a:p>
        </p:txBody>
      </p:sp>
      <p:sp>
        <p:nvSpPr>
          <p:cNvPr id="67" name="Espace réservé du texte 15">
            <a:extLst>
              <a:ext uri="{FF2B5EF4-FFF2-40B4-BE49-F238E27FC236}">
                <a16:creationId xmlns:a16="http://schemas.microsoft.com/office/drawing/2014/main" id="{F3625817-ADC5-402C-BF70-E72E180EA94F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429000" y="2325820"/>
            <a:ext cx="1337117" cy="320381"/>
          </a:xfrm>
        </p:spPr>
        <p:txBody>
          <a:bodyPr lIns="0" rtlCol="0" anchor="ctr">
            <a:noAutofit/>
          </a:bodyPr>
          <a:lstStyle>
            <a:lvl1pPr marL="0" indent="0" algn="ctr">
              <a:buNone/>
              <a:defRPr lang="en-US" sz="12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fr-FR" noProof="0"/>
              <a:t>nom</a:t>
            </a:r>
          </a:p>
        </p:txBody>
      </p:sp>
      <p:sp>
        <p:nvSpPr>
          <p:cNvPr id="68" name="Espace réservé du texte 18">
            <a:extLst>
              <a:ext uri="{FF2B5EF4-FFF2-40B4-BE49-F238E27FC236}">
                <a16:creationId xmlns:a16="http://schemas.microsoft.com/office/drawing/2014/main" id="{1CD742BF-928E-4F96-A707-0762F7415A8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429005" y="2586626"/>
            <a:ext cx="1336813" cy="361598"/>
          </a:xfrm>
        </p:spPr>
        <p:txBody>
          <a:bodyPr lIns="0" rtlCol="0">
            <a:norm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9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Titre</a:t>
            </a:r>
          </a:p>
        </p:txBody>
      </p:sp>
      <p:sp>
        <p:nvSpPr>
          <p:cNvPr id="69" name="Espace réservé du texte 15">
            <a:extLst>
              <a:ext uri="{FF2B5EF4-FFF2-40B4-BE49-F238E27FC236}">
                <a16:creationId xmlns:a16="http://schemas.microsoft.com/office/drawing/2014/main" id="{F63CF451-68B6-4006-B393-3926AD5577FC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395597" y="2325820"/>
            <a:ext cx="1337117" cy="320381"/>
          </a:xfrm>
        </p:spPr>
        <p:txBody>
          <a:bodyPr lIns="0" rtlCol="0" anchor="ctr">
            <a:noAutofit/>
          </a:bodyPr>
          <a:lstStyle>
            <a:lvl1pPr marL="0" indent="0" algn="ctr">
              <a:buNone/>
              <a:defRPr lang="en-US" sz="12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fr-FR" noProof="0"/>
              <a:t>nom</a:t>
            </a:r>
          </a:p>
        </p:txBody>
      </p:sp>
      <p:sp>
        <p:nvSpPr>
          <p:cNvPr id="70" name="Espace réservé du texte 18">
            <a:extLst>
              <a:ext uri="{FF2B5EF4-FFF2-40B4-BE49-F238E27FC236}">
                <a16:creationId xmlns:a16="http://schemas.microsoft.com/office/drawing/2014/main" id="{0812886F-184C-40A8-A729-8B4B4926879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395602" y="2586626"/>
            <a:ext cx="1336813" cy="361598"/>
          </a:xfrm>
        </p:spPr>
        <p:txBody>
          <a:bodyPr lIns="0" rtlCol="0">
            <a:norm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9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Titre</a:t>
            </a:r>
          </a:p>
        </p:txBody>
      </p:sp>
      <p:sp>
        <p:nvSpPr>
          <p:cNvPr id="71" name="Espace réservé du texte 15">
            <a:extLst>
              <a:ext uri="{FF2B5EF4-FFF2-40B4-BE49-F238E27FC236}">
                <a16:creationId xmlns:a16="http://schemas.microsoft.com/office/drawing/2014/main" id="{227745AB-F0A1-4D69-B3E7-1E05EC5A83C9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9371508" y="2325820"/>
            <a:ext cx="1337117" cy="320381"/>
          </a:xfrm>
        </p:spPr>
        <p:txBody>
          <a:bodyPr lIns="0" rtlCol="0" anchor="ctr">
            <a:noAutofit/>
          </a:bodyPr>
          <a:lstStyle>
            <a:lvl1pPr marL="0" indent="0" algn="ctr">
              <a:buNone/>
              <a:defRPr lang="en-US" sz="12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fr-FR" noProof="0"/>
              <a:t>nom</a:t>
            </a:r>
          </a:p>
        </p:txBody>
      </p:sp>
      <p:sp>
        <p:nvSpPr>
          <p:cNvPr id="72" name="Espace réservé du texte 18">
            <a:extLst>
              <a:ext uri="{FF2B5EF4-FFF2-40B4-BE49-F238E27FC236}">
                <a16:creationId xmlns:a16="http://schemas.microsoft.com/office/drawing/2014/main" id="{FA1D1660-FDA5-41B8-9EE3-ADA0E15F0CD7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9371513" y="2586626"/>
            <a:ext cx="1336813" cy="361598"/>
          </a:xfrm>
        </p:spPr>
        <p:txBody>
          <a:bodyPr lIns="0" rtlCol="0">
            <a:norm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9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Titre</a:t>
            </a:r>
          </a:p>
        </p:txBody>
      </p:sp>
      <p:sp>
        <p:nvSpPr>
          <p:cNvPr id="73" name="Espace réservé du texte 15">
            <a:extLst>
              <a:ext uri="{FF2B5EF4-FFF2-40B4-BE49-F238E27FC236}">
                <a16:creationId xmlns:a16="http://schemas.microsoft.com/office/drawing/2014/main" id="{40B672B5-5EF2-428E-8952-03BB5F47FB4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1483375" y="4507480"/>
            <a:ext cx="1337117" cy="320381"/>
          </a:xfrm>
        </p:spPr>
        <p:txBody>
          <a:bodyPr lIns="0" rtlCol="0" anchor="ctr">
            <a:noAutofit/>
          </a:bodyPr>
          <a:lstStyle>
            <a:lvl1pPr marL="0" indent="0" algn="ctr">
              <a:buNone/>
              <a:defRPr lang="en-US" sz="12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fr-FR" noProof="0"/>
              <a:t>nom</a:t>
            </a:r>
          </a:p>
        </p:txBody>
      </p:sp>
      <p:sp>
        <p:nvSpPr>
          <p:cNvPr id="74" name="Espace réservé du texte 18">
            <a:extLst>
              <a:ext uri="{FF2B5EF4-FFF2-40B4-BE49-F238E27FC236}">
                <a16:creationId xmlns:a16="http://schemas.microsoft.com/office/drawing/2014/main" id="{AAB3392A-4B63-483C-B97B-A962BA72959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483380" y="4768286"/>
            <a:ext cx="1336813" cy="361598"/>
          </a:xfrm>
        </p:spPr>
        <p:txBody>
          <a:bodyPr lIns="0" rtlCol="0">
            <a:norm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9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Titre</a:t>
            </a:r>
          </a:p>
        </p:txBody>
      </p:sp>
      <p:sp>
        <p:nvSpPr>
          <p:cNvPr id="75" name="Espace réservé du texte 15">
            <a:extLst>
              <a:ext uri="{FF2B5EF4-FFF2-40B4-BE49-F238E27FC236}">
                <a16:creationId xmlns:a16="http://schemas.microsoft.com/office/drawing/2014/main" id="{52F154E0-81D0-4ED7-81F5-F2A41F6EE2EA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4457493" y="4507480"/>
            <a:ext cx="1337117" cy="320381"/>
          </a:xfrm>
        </p:spPr>
        <p:txBody>
          <a:bodyPr lIns="0" rtlCol="0" anchor="ctr">
            <a:noAutofit/>
          </a:bodyPr>
          <a:lstStyle>
            <a:lvl1pPr marL="0" indent="0" algn="ctr">
              <a:buNone/>
              <a:defRPr lang="en-US" sz="12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fr-FR" noProof="0"/>
              <a:t>nom</a:t>
            </a:r>
          </a:p>
        </p:txBody>
      </p:sp>
      <p:sp>
        <p:nvSpPr>
          <p:cNvPr id="76" name="Espace réservé du texte 18">
            <a:extLst>
              <a:ext uri="{FF2B5EF4-FFF2-40B4-BE49-F238E27FC236}">
                <a16:creationId xmlns:a16="http://schemas.microsoft.com/office/drawing/2014/main" id="{D57D2666-5AA0-4552-8434-DE134549DA05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4457498" y="4768286"/>
            <a:ext cx="1336813" cy="361598"/>
          </a:xfrm>
        </p:spPr>
        <p:txBody>
          <a:bodyPr lIns="0" rtlCol="0">
            <a:norm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9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Titre</a:t>
            </a:r>
          </a:p>
        </p:txBody>
      </p:sp>
      <p:sp>
        <p:nvSpPr>
          <p:cNvPr id="77" name="Espace réservé du texte 15">
            <a:extLst>
              <a:ext uri="{FF2B5EF4-FFF2-40B4-BE49-F238E27FC236}">
                <a16:creationId xmlns:a16="http://schemas.microsoft.com/office/drawing/2014/main" id="{7E6E0780-44C2-48C7-99F2-E711D9BFA85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7416963" y="4502202"/>
            <a:ext cx="1337117" cy="320381"/>
          </a:xfrm>
        </p:spPr>
        <p:txBody>
          <a:bodyPr lIns="0" rtlCol="0" anchor="ctr">
            <a:noAutofit/>
          </a:bodyPr>
          <a:lstStyle>
            <a:lvl1pPr marL="0" indent="0" algn="ctr">
              <a:buNone/>
              <a:defRPr lang="en-US" sz="12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fr-FR" noProof="0"/>
              <a:t>nom</a:t>
            </a:r>
          </a:p>
        </p:txBody>
      </p:sp>
      <p:sp>
        <p:nvSpPr>
          <p:cNvPr id="78" name="Espace réservé du texte 18">
            <a:extLst>
              <a:ext uri="{FF2B5EF4-FFF2-40B4-BE49-F238E27FC236}">
                <a16:creationId xmlns:a16="http://schemas.microsoft.com/office/drawing/2014/main" id="{41A5DBDC-E19D-4B74-863C-D63A78E49380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7416968" y="4763008"/>
            <a:ext cx="1336813" cy="361598"/>
          </a:xfrm>
        </p:spPr>
        <p:txBody>
          <a:bodyPr lIns="0" rtlCol="0">
            <a:norm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9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Titre</a:t>
            </a:r>
          </a:p>
        </p:txBody>
      </p:sp>
      <p:sp>
        <p:nvSpPr>
          <p:cNvPr id="79" name="Espace réservé du texte 15">
            <a:extLst>
              <a:ext uri="{FF2B5EF4-FFF2-40B4-BE49-F238E27FC236}">
                <a16:creationId xmlns:a16="http://schemas.microsoft.com/office/drawing/2014/main" id="{EEFB1377-2783-49F1-A131-38F4B63B90C4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0376433" y="4527297"/>
            <a:ext cx="1799279" cy="320381"/>
          </a:xfrm>
        </p:spPr>
        <p:txBody>
          <a:bodyPr lIns="0" rtlCol="0" anchor="ctr">
            <a:noAutofit/>
          </a:bodyPr>
          <a:lstStyle>
            <a:lvl1pPr marL="0" indent="0" algn="ctr">
              <a:buNone/>
              <a:defRPr lang="en-US" sz="12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fr-FR" noProof="0"/>
              <a:t>nom</a:t>
            </a:r>
          </a:p>
        </p:txBody>
      </p:sp>
      <p:sp>
        <p:nvSpPr>
          <p:cNvPr id="80" name="Espace réservé du texte 18">
            <a:extLst>
              <a:ext uri="{FF2B5EF4-FFF2-40B4-BE49-F238E27FC236}">
                <a16:creationId xmlns:a16="http://schemas.microsoft.com/office/drawing/2014/main" id="{C188F315-95C8-490A-AB31-6B6D7A7A5357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10376438" y="4788103"/>
            <a:ext cx="1798870" cy="361598"/>
          </a:xfrm>
        </p:spPr>
        <p:txBody>
          <a:bodyPr lIns="0" rtlCol="0">
            <a:norm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9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Titre</a:t>
            </a:r>
          </a:p>
        </p:txBody>
      </p:sp>
    </p:spTree>
    <p:extLst>
      <p:ext uri="{BB962C8B-B14F-4D97-AF65-F5344CB8AC3E}">
        <p14:creationId xmlns:p14="http://schemas.microsoft.com/office/powerpoint/2010/main" val="105190823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nne Contenu 4 avec icô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DD6B45A-9FA0-4D2A-8BEF-4709BD5C1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1110286"/>
            <a:ext cx="10515600" cy="924808"/>
          </a:xfrm>
        </p:spPr>
        <p:txBody>
          <a:bodyPr lIns="0" rtlCol="0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 rtlCol="0"/>
          <a:lstStyle/>
          <a:p>
            <a:pPr rtl="0"/>
            <a:r>
              <a:rPr lang="fr-FR" noProof="0"/>
              <a:t>Pitch deck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fr-FR" noProof="0" smtClean="0"/>
              <a:t>‹N°›</a:t>
            </a:fld>
            <a:endParaRPr lang="fr-FR" noProof="0"/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F87A579D-F737-4350-8205-BCA37BAFE1AB}"/>
              </a:ext>
            </a:extLst>
          </p:cNvPr>
          <p:cNvCxnSpPr>
            <a:cxnSpLocks/>
          </p:cNvCxnSpPr>
          <p:nvPr userDrawn="1"/>
        </p:nvCxnSpPr>
        <p:spPr>
          <a:xfrm>
            <a:off x="1121228" y="0"/>
            <a:ext cx="0" cy="111028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Espace réservé du texte 2">
            <a:extLst>
              <a:ext uri="{FF2B5EF4-FFF2-40B4-BE49-F238E27FC236}">
                <a16:creationId xmlns:a16="http://schemas.microsoft.com/office/drawing/2014/main" id="{3135F811-46C6-4574-99D7-6B90FE873BD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200" y="3788813"/>
            <a:ext cx="2330726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#</a:t>
            </a:r>
          </a:p>
        </p:txBody>
      </p:sp>
      <p:sp>
        <p:nvSpPr>
          <p:cNvPr id="21" name="Espace réservé du contenu 3">
            <a:extLst>
              <a:ext uri="{FF2B5EF4-FFF2-40B4-BE49-F238E27FC236}">
                <a16:creationId xmlns:a16="http://schemas.microsoft.com/office/drawing/2014/main" id="{AB03F056-6BD3-4D1E-B794-6796E05CC4C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8200" y="5120722"/>
            <a:ext cx="2330726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fr-FR" noProof="0"/>
              <a:t>Modifiez les styles du texte</a:t>
            </a:r>
          </a:p>
        </p:txBody>
      </p:sp>
      <p:sp>
        <p:nvSpPr>
          <p:cNvPr id="22" name="Espace réservé du texte 4">
            <a:extLst>
              <a:ext uri="{FF2B5EF4-FFF2-40B4-BE49-F238E27FC236}">
                <a16:creationId xmlns:a16="http://schemas.microsoft.com/office/drawing/2014/main" id="{DD442E15-02E7-470A-B455-1641DC03E513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3562665" y="3788813"/>
            <a:ext cx="2342205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#</a:t>
            </a:r>
          </a:p>
        </p:txBody>
      </p:sp>
      <p:sp>
        <p:nvSpPr>
          <p:cNvPr id="23" name="Espace réservé du contenu 5">
            <a:extLst>
              <a:ext uri="{FF2B5EF4-FFF2-40B4-BE49-F238E27FC236}">
                <a16:creationId xmlns:a16="http://schemas.microsoft.com/office/drawing/2014/main" id="{7AB804A3-DDE8-4F7C-AA96-94BD898660F1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3562665" y="5120722"/>
            <a:ext cx="2342205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fr-FR" noProof="0"/>
              <a:t>Modifiez les styles du texte</a:t>
            </a:r>
          </a:p>
        </p:txBody>
      </p:sp>
      <p:sp>
        <p:nvSpPr>
          <p:cNvPr id="24" name="Espace réservé du texte 2">
            <a:extLst>
              <a:ext uri="{FF2B5EF4-FFF2-40B4-BE49-F238E27FC236}">
                <a16:creationId xmlns:a16="http://schemas.microsoft.com/office/drawing/2014/main" id="{41D76E21-775F-4F86-8F17-E8258055D6DE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298609" y="3788813"/>
            <a:ext cx="2330726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#</a:t>
            </a:r>
          </a:p>
        </p:txBody>
      </p:sp>
      <p:sp>
        <p:nvSpPr>
          <p:cNvPr id="25" name="Espace réservé du contenu 3">
            <a:extLst>
              <a:ext uri="{FF2B5EF4-FFF2-40B4-BE49-F238E27FC236}">
                <a16:creationId xmlns:a16="http://schemas.microsoft.com/office/drawing/2014/main" id="{290EB005-534F-4E5E-81D4-3795AF32C8F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6298609" y="5120722"/>
            <a:ext cx="2330726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fr-FR" noProof="0"/>
              <a:t>Modifiez les styles du texte</a:t>
            </a:r>
          </a:p>
        </p:txBody>
      </p:sp>
      <p:sp>
        <p:nvSpPr>
          <p:cNvPr id="26" name="Espace réservé du texte 2">
            <a:extLst>
              <a:ext uri="{FF2B5EF4-FFF2-40B4-BE49-F238E27FC236}">
                <a16:creationId xmlns:a16="http://schemas.microsoft.com/office/drawing/2014/main" id="{4DDA664B-9E00-41E2-903A-87130EEDB2DF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9023074" y="3788457"/>
            <a:ext cx="2330726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#</a:t>
            </a:r>
          </a:p>
        </p:txBody>
      </p:sp>
      <p:sp>
        <p:nvSpPr>
          <p:cNvPr id="27" name="Espace réservé du contenu 3">
            <a:extLst>
              <a:ext uri="{FF2B5EF4-FFF2-40B4-BE49-F238E27FC236}">
                <a16:creationId xmlns:a16="http://schemas.microsoft.com/office/drawing/2014/main" id="{F38183B6-48F8-4715-8596-BFC77AFE9243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9023074" y="5120366"/>
            <a:ext cx="2330726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fr-FR" noProof="0"/>
              <a:t>Modifiez les styles du texte</a:t>
            </a:r>
          </a:p>
        </p:txBody>
      </p:sp>
      <p:sp>
        <p:nvSpPr>
          <p:cNvPr id="28" name="Espace réservé du texte 2">
            <a:extLst>
              <a:ext uri="{FF2B5EF4-FFF2-40B4-BE49-F238E27FC236}">
                <a16:creationId xmlns:a16="http://schemas.microsoft.com/office/drawing/2014/main" id="{0C6D44CB-DAE7-40C8-B7B5-3AC0F92E224A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838200" y="4464810"/>
            <a:ext cx="2330726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cap="all" spc="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CLIQUEZ ICI POUR MODIFIER</a:t>
            </a:r>
          </a:p>
        </p:txBody>
      </p:sp>
      <p:sp>
        <p:nvSpPr>
          <p:cNvPr id="30" name="Espace réservé du texte 2">
            <a:extLst>
              <a:ext uri="{FF2B5EF4-FFF2-40B4-BE49-F238E27FC236}">
                <a16:creationId xmlns:a16="http://schemas.microsoft.com/office/drawing/2014/main" id="{D388CB94-B0AB-4513-9265-432FA36890D7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298609" y="4464810"/>
            <a:ext cx="2330726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cap="all" spc="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CLIQUEZ ICI POUR MODIFIER</a:t>
            </a:r>
          </a:p>
        </p:txBody>
      </p:sp>
      <p:sp>
        <p:nvSpPr>
          <p:cNvPr id="35" name="Espace réservé du texte 2">
            <a:extLst>
              <a:ext uri="{FF2B5EF4-FFF2-40B4-BE49-F238E27FC236}">
                <a16:creationId xmlns:a16="http://schemas.microsoft.com/office/drawing/2014/main" id="{82DB4D40-3550-49E6-AF64-41E7E499F45D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9023074" y="4464454"/>
            <a:ext cx="2330726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cap="all" spc="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CLIQUEZ ICI POUR MODIFIER</a:t>
            </a:r>
          </a:p>
        </p:txBody>
      </p:sp>
      <p:sp>
        <p:nvSpPr>
          <p:cNvPr id="36" name="Espace réservé du texte 2">
            <a:extLst>
              <a:ext uri="{FF2B5EF4-FFF2-40B4-BE49-F238E27FC236}">
                <a16:creationId xmlns:a16="http://schemas.microsoft.com/office/drawing/2014/main" id="{F6056747-20EC-4D2B-8AD5-79902BC51847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3568700" y="4464453"/>
            <a:ext cx="2330726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cap="all" spc="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CLIQUEZ ICI POUR MODIFIER</a:t>
            </a:r>
          </a:p>
        </p:txBody>
      </p:sp>
    </p:spTree>
    <p:extLst>
      <p:ext uri="{BB962C8B-B14F-4D97-AF65-F5344CB8AC3E}">
        <p14:creationId xmlns:p14="http://schemas.microsoft.com/office/powerpoint/2010/main" val="141809749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 avec la photo 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Espace réservé d’image 16">
            <a:extLst>
              <a:ext uri="{FF2B5EF4-FFF2-40B4-BE49-F238E27FC236}">
                <a16:creationId xmlns:a16="http://schemas.microsoft.com/office/drawing/2014/main" id="{0E65E2A4-B306-4415-9D4B-9E9F98B043B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508046" cy="6858000"/>
          </a:xfrm>
          <a:custGeom>
            <a:avLst/>
            <a:gdLst>
              <a:gd name="connsiteX0" fmla="*/ 0 w 6508046"/>
              <a:gd name="connsiteY0" fmla="*/ 0 h 6858000"/>
              <a:gd name="connsiteX1" fmla="*/ 364331 w 6508046"/>
              <a:gd name="connsiteY1" fmla="*/ 0 h 6858000"/>
              <a:gd name="connsiteX2" fmla="*/ 1163270 w 6508046"/>
              <a:gd name="connsiteY2" fmla="*/ 2195274 h 6858000"/>
              <a:gd name="connsiteX3" fmla="*/ 1708696 w 6508046"/>
              <a:gd name="connsiteY3" fmla="*/ 4033986 h 6858000"/>
              <a:gd name="connsiteX4" fmla="*/ 1771025 w 6508046"/>
              <a:gd name="connsiteY4" fmla="*/ 4033986 h 6858000"/>
              <a:gd name="connsiteX5" fmla="*/ 2316450 w 6508046"/>
              <a:gd name="connsiteY5" fmla="*/ 2195274 h 6858000"/>
              <a:gd name="connsiteX6" fmla="*/ 3084403 w 6508046"/>
              <a:gd name="connsiteY6" fmla="*/ 0 h 6858000"/>
              <a:gd name="connsiteX7" fmla="*/ 6508046 w 6508046"/>
              <a:gd name="connsiteY7" fmla="*/ 0 h 6858000"/>
              <a:gd name="connsiteX8" fmla="*/ 6508046 w 6508046"/>
              <a:gd name="connsiteY8" fmla="*/ 6858000 h 6858000"/>
              <a:gd name="connsiteX9" fmla="*/ 4310896 w 6508046"/>
              <a:gd name="connsiteY9" fmla="*/ 6858000 h 6858000"/>
              <a:gd name="connsiteX10" fmla="*/ 4310896 w 6508046"/>
              <a:gd name="connsiteY10" fmla="*/ 4407962 h 6858000"/>
              <a:gd name="connsiteX11" fmla="*/ 4638169 w 6508046"/>
              <a:gd name="connsiteY11" fmla="*/ 683746 h 6858000"/>
              <a:gd name="connsiteX12" fmla="*/ 4575840 w 6508046"/>
              <a:gd name="connsiteY12" fmla="*/ 683746 h 6858000"/>
              <a:gd name="connsiteX13" fmla="*/ 3734395 w 6508046"/>
              <a:gd name="connsiteY13" fmla="*/ 3332738 h 6858000"/>
              <a:gd name="connsiteX14" fmla="*/ 2441823 w 6508046"/>
              <a:gd name="connsiteY14" fmla="*/ 6858000 h 6858000"/>
              <a:gd name="connsiteX15" fmla="*/ 914221 w 6508046"/>
              <a:gd name="connsiteY15" fmla="*/ 6858000 h 6858000"/>
              <a:gd name="connsiteX16" fmla="*/ 0 w 6508046"/>
              <a:gd name="connsiteY16" fmla="*/ 433616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508046" h="6858000">
                <a:moveTo>
                  <a:pt x="0" y="0"/>
                </a:moveTo>
                <a:lnTo>
                  <a:pt x="364331" y="0"/>
                </a:lnTo>
                <a:lnTo>
                  <a:pt x="1163270" y="2195274"/>
                </a:lnTo>
                <a:cubicBezTo>
                  <a:pt x="1350258" y="2787402"/>
                  <a:pt x="1521708" y="3395157"/>
                  <a:pt x="1708696" y="4033986"/>
                </a:cubicBezTo>
                <a:lnTo>
                  <a:pt x="1771025" y="4033986"/>
                </a:lnTo>
                <a:cubicBezTo>
                  <a:pt x="1958013" y="3395067"/>
                  <a:pt x="2113925" y="2787313"/>
                  <a:pt x="2316450" y="2195274"/>
                </a:cubicBezTo>
                <a:lnTo>
                  <a:pt x="3084403" y="0"/>
                </a:lnTo>
                <a:lnTo>
                  <a:pt x="6508046" y="0"/>
                </a:lnTo>
                <a:lnTo>
                  <a:pt x="6508046" y="6858000"/>
                </a:lnTo>
                <a:lnTo>
                  <a:pt x="4310896" y="6858000"/>
                </a:lnTo>
                <a:lnTo>
                  <a:pt x="4310896" y="4407962"/>
                </a:lnTo>
                <a:cubicBezTo>
                  <a:pt x="4310896" y="3410694"/>
                  <a:pt x="4513511" y="1681014"/>
                  <a:pt x="4638169" y="683746"/>
                </a:cubicBezTo>
                <a:lnTo>
                  <a:pt x="4575840" y="683746"/>
                </a:lnTo>
                <a:lnTo>
                  <a:pt x="3734395" y="3332738"/>
                </a:lnTo>
                <a:lnTo>
                  <a:pt x="2441823" y="6858000"/>
                </a:lnTo>
                <a:lnTo>
                  <a:pt x="914221" y="6858000"/>
                </a:lnTo>
                <a:lnTo>
                  <a:pt x="0" y="4336167"/>
                </a:lnTo>
                <a:close/>
              </a:path>
            </a:pathLst>
          </a:custGeom>
        </p:spPr>
        <p:txBody>
          <a:bodyPr wrap="square" rtlCol="0">
            <a:noAutofit/>
          </a:bodyPr>
          <a:lstStyle/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772EF9B-97B0-4909-B1C8-B680035F9DC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260771" y="4136571"/>
            <a:ext cx="3907972" cy="1883230"/>
          </a:xfrm>
        </p:spPr>
        <p:txBody>
          <a:bodyPr lIns="0" rtlCol="0">
            <a:normAutofit/>
          </a:bodyPr>
          <a:lstStyle>
            <a:lvl1pPr marL="0" indent="0">
              <a:lnSpc>
                <a:spcPct val="150000"/>
              </a:lnSpc>
              <a:buNone/>
              <a:defRPr sz="1200"/>
            </a:lvl1pPr>
          </a:lstStyle>
          <a:p>
            <a:pPr lvl="0" rtl="0"/>
            <a:r>
              <a:rPr lang="fr-FR" noProof="0"/>
              <a:t>Modifiez les styles du texte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41881D0-A955-463B-814E-4977DB443F8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643743" cy="365125"/>
          </a:xfrm>
        </p:spPr>
        <p:txBody>
          <a:bodyPr rtlCol="0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pPr rtl="0"/>
            <a:endParaRPr lang="fr-FR" noProof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60B6947-085B-4130-82A4-5D464A42F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32514" y="6356350"/>
            <a:ext cx="2175532" cy="365125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fr-FR" noProof="0"/>
              <a:t>Pitch deck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BD21287-635C-42C2-8343-AB4B83FB3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FF96520-E4CE-4EAD-8ABF-1D2297D6B3AA}" type="slidenum">
              <a:rPr lang="fr-FR" noProof="0" smtClean="0"/>
              <a:t>‹N°›</a:t>
            </a:fld>
            <a:endParaRPr lang="fr-FR" noProof="0"/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7CA22921-D059-426E-8623-0C4322D58F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60771" y="3363686"/>
            <a:ext cx="3907972" cy="555171"/>
          </a:xfrm>
        </p:spPr>
        <p:txBody>
          <a:bodyPr lIns="0" rtlCol="0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fr-FR" noProof="0"/>
              <a:t>Cliquez pour modifier</a:t>
            </a:r>
          </a:p>
        </p:txBody>
      </p: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178A5C12-53C3-4CC4-AA3B-D3292948C778}"/>
              </a:ext>
            </a:extLst>
          </p:cNvPr>
          <p:cNvCxnSpPr>
            <a:cxnSpLocks/>
          </p:cNvCxnSpPr>
          <p:nvPr userDrawn="1"/>
        </p:nvCxnSpPr>
        <p:spPr>
          <a:xfrm>
            <a:off x="7271657" y="0"/>
            <a:ext cx="0" cy="31242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73629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orme libre : Forme 27">
            <a:extLst>
              <a:ext uri="{FF2B5EF4-FFF2-40B4-BE49-F238E27FC236}">
                <a16:creationId xmlns:a16="http://schemas.microsoft.com/office/drawing/2014/main" id="{4A9869E4-27A3-4A22-92EA-ECD5099EC492}"/>
              </a:ext>
            </a:extLst>
          </p:cNvPr>
          <p:cNvSpPr/>
          <p:nvPr userDrawn="1"/>
        </p:nvSpPr>
        <p:spPr>
          <a:xfrm>
            <a:off x="6016886" y="0"/>
            <a:ext cx="6175114" cy="6858000"/>
          </a:xfrm>
          <a:custGeom>
            <a:avLst/>
            <a:gdLst>
              <a:gd name="connsiteX0" fmla="*/ 1341004 w 6175114"/>
              <a:gd name="connsiteY0" fmla="*/ 0 h 6858000"/>
              <a:gd name="connsiteX1" fmla="*/ 6175114 w 6175114"/>
              <a:gd name="connsiteY1" fmla="*/ 0 h 6858000"/>
              <a:gd name="connsiteX2" fmla="*/ 6175114 w 6175114"/>
              <a:gd name="connsiteY2" fmla="*/ 1753853 h 6858000"/>
              <a:gd name="connsiteX3" fmla="*/ 5820369 w 6175114"/>
              <a:gd name="connsiteY3" fmla="*/ 2196189 h 6858000"/>
              <a:gd name="connsiteX4" fmla="*/ 3753019 w 6175114"/>
              <a:gd name="connsiteY4" fmla="*/ 1432910 h 6858000"/>
              <a:gd name="connsiteX5" fmla="*/ 2496678 w 6175114"/>
              <a:gd name="connsiteY5" fmla="*/ 2275742 h 6858000"/>
              <a:gd name="connsiteX6" fmla="*/ 4071059 w 6175114"/>
              <a:gd name="connsiteY6" fmla="*/ 3452528 h 6858000"/>
              <a:gd name="connsiteX7" fmla="*/ 5359131 w 6175114"/>
              <a:gd name="connsiteY7" fmla="*/ 3977321 h 6858000"/>
              <a:gd name="connsiteX8" fmla="*/ 6026758 w 6175114"/>
              <a:gd name="connsiteY8" fmla="*/ 4302039 h 6858000"/>
              <a:gd name="connsiteX9" fmla="*/ 6175114 w 6175114"/>
              <a:gd name="connsiteY9" fmla="*/ 4397461 h 6858000"/>
              <a:gd name="connsiteX10" fmla="*/ 6175114 w 6175114"/>
              <a:gd name="connsiteY10" fmla="*/ 6858000 h 6858000"/>
              <a:gd name="connsiteX11" fmla="*/ 4869473 w 6175114"/>
              <a:gd name="connsiteY11" fmla="*/ 6858000 h 6858000"/>
              <a:gd name="connsiteX12" fmla="*/ 4856472 w 6175114"/>
              <a:gd name="connsiteY12" fmla="*/ 6790487 h 6858000"/>
              <a:gd name="connsiteX13" fmla="*/ 3419067 w 6175114"/>
              <a:gd name="connsiteY13" fmla="*/ 5837920 h 6858000"/>
              <a:gd name="connsiteX14" fmla="*/ 2099173 w 6175114"/>
              <a:gd name="connsiteY14" fmla="*/ 5265482 h 6858000"/>
              <a:gd name="connsiteX15" fmla="*/ 0 w 6175114"/>
              <a:gd name="connsiteY15" fmla="*/ 2434764 h 6858000"/>
              <a:gd name="connsiteX16" fmla="*/ 1315163 w 6175114"/>
              <a:gd name="connsiteY16" fmla="*/ 16279 h 6858000"/>
              <a:gd name="connsiteX17" fmla="*/ 1341004 w 6175114"/>
              <a:gd name="connsiteY1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175114" h="6858000">
                <a:moveTo>
                  <a:pt x="1341004" y="0"/>
                </a:moveTo>
                <a:lnTo>
                  <a:pt x="6175114" y="0"/>
                </a:lnTo>
                <a:lnTo>
                  <a:pt x="6175114" y="1753853"/>
                </a:lnTo>
                <a:lnTo>
                  <a:pt x="5820369" y="2196189"/>
                </a:lnTo>
                <a:cubicBezTo>
                  <a:pt x="5120645" y="1703218"/>
                  <a:pt x="4405009" y="1432910"/>
                  <a:pt x="3753019" y="1432910"/>
                </a:cubicBezTo>
                <a:cubicBezTo>
                  <a:pt x="2989739" y="1432910"/>
                  <a:pt x="2496678" y="1735039"/>
                  <a:pt x="2496678" y="2275742"/>
                </a:cubicBezTo>
                <a:cubicBezTo>
                  <a:pt x="2496678" y="2880092"/>
                  <a:pt x="3148671" y="3086756"/>
                  <a:pt x="4071059" y="3452528"/>
                </a:cubicBezTo>
                <a:lnTo>
                  <a:pt x="5359131" y="3977321"/>
                </a:lnTo>
                <a:cubicBezTo>
                  <a:pt x="5600645" y="4072737"/>
                  <a:pt x="5823711" y="4180452"/>
                  <a:pt x="6026758" y="4302039"/>
                </a:cubicBezTo>
                <a:lnTo>
                  <a:pt x="6175114" y="4397461"/>
                </a:lnTo>
                <a:lnTo>
                  <a:pt x="6175114" y="6858000"/>
                </a:lnTo>
                <a:lnTo>
                  <a:pt x="4869473" y="6858000"/>
                </a:lnTo>
                <a:lnTo>
                  <a:pt x="4856472" y="6790487"/>
                </a:lnTo>
                <a:cubicBezTo>
                  <a:pt x="4737539" y="6344090"/>
                  <a:pt x="4212235" y="6157971"/>
                  <a:pt x="3419067" y="5837920"/>
                </a:cubicBezTo>
                <a:lnTo>
                  <a:pt x="2099173" y="5265482"/>
                </a:lnTo>
                <a:cubicBezTo>
                  <a:pt x="1001854" y="4836066"/>
                  <a:pt x="0" y="3929589"/>
                  <a:pt x="0" y="2434764"/>
                </a:cubicBezTo>
                <a:cubicBezTo>
                  <a:pt x="0" y="1459726"/>
                  <a:pt x="493110" y="590353"/>
                  <a:pt x="1315163" y="16279"/>
                </a:cubicBezTo>
                <a:lnTo>
                  <a:pt x="1341004" y="0"/>
                </a:lnTo>
                <a:close/>
              </a:path>
            </a:pathLst>
          </a:custGeom>
          <a:gradFill>
            <a:gsLst>
              <a:gs pos="100000">
                <a:schemeClr val="accent2"/>
              </a:gs>
              <a:gs pos="8000">
                <a:schemeClr val="accent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fr-FR" noProof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83917A6-AC6D-490C-947C-C8BDB0A54B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9456" y="3257550"/>
            <a:ext cx="4203247" cy="743744"/>
          </a:xfrm>
        </p:spPr>
        <p:txBody>
          <a:bodyPr lIns="0" rtlCol="0" anchor="t">
            <a:noAutofit/>
          </a:bodyPr>
          <a:lstStyle>
            <a:lvl1pPr>
              <a:defRPr sz="2800" cap="all" baseline="0">
                <a:solidFill>
                  <a:schemeClr val="accent1"/>
                </a:solidFill>
              </a:defRPr>
            </a:lvl1pPr>
          </a:lstStyle>
          <a:p>
            <a:pPr rtl="0"/>
            <a:r>
              <a:rPr lang="fr-FR" noProof="0"/>
              <a:t>Cliquez pour modifier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772EF9B-97B0-4909-B1C8-B680035F9DC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099456" y="4238625"/>
            <a:ext cx="4203247" cy="1800225"/>
          </a:xfrm>
        </p:spPr>
        <p:txBody>
          <a:bodyPr lIns="0" rtlCol="0">
            <a:normAutofit/>
          </a:bodyPr>
          <a:lstStyle>
            <a:lvl1pPr marL="0" indent="0">
              <a:lnSpc>
                <a:spcPct val="150000"/>
              </a:lnSpc>
              <a:buNone/>
              <a:defRPr sz="1200"/>
            </a:lvl1pPr>
          </a:lstStyle>
          <a:p>
            <a:pPr lvl="0" rtl="0"/>
            <a:r>
              <a:rPr lang="fr-FR" noProof="0"/>
              <a:t>Modifiez les styles du texte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41881D0-A955-463B-814E-4977DB443F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60B6947-085B-4130-82A4-5D464A42F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Pitch deck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BD21287-635C-42C2-8343-AB4B83FB3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fld id="{9FF96520-E4CE-4EAD-8ABF-1D2297D6B3AA}" type="slidenum">
              <a:rPr lang="fr-FR" noProof="0" smtClean="0"/>
              <a:pPr rtl="0"/>
              <a:t>‹N°›</a:t>
            </a:fld>
            <a:endParaRPr lang="fr-FR" noProof="0"/>
          </a:p>
        </p:txBody>
      </p:sp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6BF3408D-E369-4A9E-ABF8-0D643DDD2F9A}"/>
              </a:ext>
            </a:extLst>
          </p:cNvPr>
          <p:cNvCxnSpPr>
            <a:cxnSpLocks/>
          </p:cNvCxnSpPr>
          <p:nvPr userDrawn="1"/>
        </p:nvCxnSpPr>
        <p:spPr>
          <a:xfrm>
            <a:off x="1121228" y="0"/>
            <a:ext cx="0" cy="30480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578144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Espace réservé d’image 45">
            <a:extLst>
              <a:ext uri="{FF2B5EF4-FFF2-40B4-BE49-F238E27FC236}">
                <a16:creationId xmlns:a16="http://schemas.microsoft.com/office/drawing/2014/main" id="{D230F83A-5E75-4047-ADC0-05151570D70A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426578" y="0"/>
            <a:ext cx="5765422" cy="6858000"/>
          </a:xfrm>
          <a:custGeom>
            <a:avLst/>
            <a:gdLst>
              <a:gd name="connsiteX0" fmla="*/ 4105955 w 5765422"/>
              <a:gd name="connsiteY0" fmla="*/ 0 h 6858000"/>
              <a:gd name="connsiteX1" fmla="*/ 5765422 w 5765422"/>
              <a:gd name="connsiteY1" fmla="*/ 0 h 6858000"/>
              <a:gd name="connsiteX2" fmla="*/ 5765422 w 5765422"/>
              <a:gd name="connsiteY2" fmla="*/ 6858000 h 6858000"/>
              <a:gd name="connsiteX3" fmla="*/ 0 w 576542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65422" h="6858000">
                <a:moveTo>
                  <a:pt x="4105955" y="0"/>
                </a:moveTo>
                <a:lnTo>
                  <a:pt x="5765422" y="0"/>
                </a:lnTo>
                <a:lnTo>
                  <a:pt x="5765422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marL="0" indent="0" algn="r">
              <a:buNone/>
              <a:defRPr/>
            </a:lvl1pPr>
          </a:lstStyle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30" name="Espace réservé d’image 29">
            <a:extLst>
              <a:ext uri="{FF2B5EF4-FFF2-40B4-BE49-F238E27FC236}">
                <a16:creationId xmlns:a16="http://schemas.microsoft.com/office/drawing/2014/main" id="{96FD6FB9-CD68-47AB-A03D-06B72104AF11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-11657" y="-16298"/>
            <a:ext cx="5555640" cy="6874299"/>
          </a:xfrm>
          <a:custGeom>
            <a:avLst/>
            <a:gdLst>
              <a:gd name="connsiteX0" fmla="*/ 0 w 5555640"/>
              <a:gd name="connsiteY0" fmla="*/ 0 h 6874299"/>
              <a:gd name="connsiteX1" fmla="*/ 5555640 w 5555640"/>
              <a:gd name="connsiteY1" fmla="*/ 8960 h 6874299"/>
              <a:gd name="connsiteX2" fmla="*/ 1445237 w 5555640"/>
              <a:gd name="connsiteY2" fmla="*/ 6874299 h 6874299"/>
              <a:gd name="connsiteX3" fmla="*/ 0 w 5555640"/>
              <a:gd name="connsiteY3" fmla="*/ 6874299 h 68742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55640" h="6874299">
                <a:moveTo>
                  <a:pt x="0" y="0"/>
                </a:moveTo>
                <a:lnTo>
                  <a:pt x="5555640" y="8960"/>
                </a:lnTo>
                <a:lnTo>
                  <a:pt x="1445237" y="6874299"/>
                </a:lnTo>
                <a:lnTo>
                  <a:pt x="0" y="6874299"/>
                </a:lnTo>
                <a:close/>
              </a:path>
            </a:pathLst>
          </a:custGeom>
        </p:spPr>
        <p:txBody>
          <a:bodyPr wrap="square" rtlCol="0">
            <a:noAutofit/>
          </a:bodyPr>
          <a:lstStyle/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17" name="Espace réservé du texte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61307" y="4277953"/>
            <a:ext cx="2310968" cy="470424"/>
          </a:xfrm>
        </p:spPr>
        <p:txBody>
          <a:bodyPr lIns="0" rtlCol="0">
            <a:normAutofit/>
          </a:bodyPr>
          <a:lstStyle>
            <a:lvl1pPr marL="0" indent="0" algn="l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endParaRPr lang="fr-FR" noProof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 rtlCol="0"/>
          <a:lstStyle/>
          <a:p>
            <a:pPr rtl="0"/>
            <a:r>
              <a:rPr lang="fr-FR" noProof="0"/>
              <a:t>Pitch deck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fld id="{B5CEABB6-07DC-46E8-9B57-56EC44A396E5}" type="slidenum">
              <a:rPr lang="fr-FR" noProof="0" smtClean="0"/>
              <a:pPr rtl="0"/>
              <a:t>‹N°›</a:t>
            </a:fld>
            <a:endParaRPr lang="fr-FR" noProof="0"/>
          </a:p>
        </p:txBody>
      </p:sp>
      <p:sp>
        <p:nvSpPr>
          <p:cNvPr id="21" name="Espace réservé du texte 18">
            <a:extLst>
              <a:ext uri="{FF2B5EF4-FFF2-40B4-BE49-F238E27FC236}">
                <a16:creationId xmlns:a16="http://schemas.microsoft.com/office/drawing/2014/main" id="{D9C3D27C-5291-4A1A-83AC-B52D25F43D5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156823" y="4752561"/>
            <a:ext cx="2310968" cy="470424"/>
          </a:xfrm>
        </p:spPr>
        <p:txBody>
          <a:bodyPr lIns="0" rtlCol="0">
            <a:normAutofit/>
          </a:bodyPr>
          <a:lstStyle>
            <a:lvl1pPr marL="0" indent="0" algn="l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25" name="Espace réservé du texte 18">
            <a:extLst>
              <a:ext uri="{FF2B5EF4-FFF2-40B4-BE49-F238E27FC236}">
                <a16:creationId xmlns:a16="http://schemas.microsoft.com/office/drawing/2014/main" id="{2B757B2D-A738-401D-A78C-05475608F20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869713" y="5217644"/>
            <a:ext cx="2310968" cy="470424"/>
          </a:xfrm>
        </p:spPr>
        <p:txBody>
          <a:bodyPr lIns="0" rtlCol="0">
            <a:normAutofit/>
          </a:bodyPr>
          <a:lstStyle>
            <a:lvl1pPr marL="0" indent="0" algn="l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47" name="Espace réservé du texte 18">
            <a:extLst>
              <a:ext uri="{FF2B5EF4-FFF2-40B4-BE49-F238E27FC236}">
                <a16:creationId xmlns:a16="http://schemas.microsoft.com/office/drawing/2014/main" id="{AD14F11B-0FDD-41EF-8278-550F37093B1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580046" y="5673201"/>
            <a:ext cx="2310968" cy="470424"/>
          </a:xfrm>
        </p:spPr>
        <p:txBody>
          <a:bodyPr lIns="0" rtlCol="0">
            <a:normAutofit/>
          </a:bodyPr>
          <a:lstStyle>
            <a:lvl1pPr marL="0" indent="0" algn="l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9EB2270B-D707-4103-98F1-E697CEBA71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98571" y="3363686"/>
            <a:ext cx="3907972" cy="555171"/>
          </a:xfrm>
        </p:spPr>
        <p:txBody>
          <a:bodyPr lIns="0" rtlCol="0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fr-FR" noProof="0"/>
              <a:t>Cliquez ici pour modifier</a:t>
            </a:r>
          </a:p>
        </p:txBody>
      </p:sp>
    </p:spTree>
    <p:extLst>
      <p:ext uri="{BB962C8B-B14F-4D97-AF65-F5344CB8AC3E}">
        <p14:creationId xmlns:p14="http://schemas.microsoft.com/office/powerpoint/2010/main" val="11242053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 avec la photo 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d’image 10">
            <a:extLst>
              <a:ext uri="{FF2B5EF4-FFF2-40B4-BE49-F238E27FC236}">
                <a16:creationId xmlns:a16="http://schemas.microsoft.com/office/drawing/2014/main" id="{3583479E-F517-4F8A-9382-5B73D75104D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16886" y="0"/>
            <a:ext cx="6175114" cy="6858000"/>
          </a:xfrm>
          <a:custGeom>
            <a:avLst/>
            <a:gdLst>
              <a:gd name="connsiteX0" fmla="*/ 1341004 w 6175114"/>
              <a:gd name="connsiteY0" fmla="*/ 0 h 6858000"/>
              <a:gd name="connsiteX1" fmla="*/ 6175114 w 6175114"/>
              <a:gd name="connsiteY1" fmla="*/ 0 h 6858000"/>
              <a:gd name="connsiteX2" fmla="*/ 6175114 w 6175114"/>
              <a:gd name="connsiteY2" fmla="*/ 1753853 h 6858000"/>
              <a:gd name="connsiteX3" fmla="*/ 5820369 w 6175114"/>
              <a:gd name="connsiteY3" fmla="*/ 2196189 h 6858000"/>
              <a:gd name="connsiteX4" fmla="*/ 3753019 w 6175114"/>
              <a:gd name="connsiteY4" fmla="*/ 1432910 h 6858000"/>
              <a:gd name="connsiteX5" fmla="*/ 2496678 w 6175114"/>
              <a:gd name="connsiteY5" fmla="*/ 2275742 h 6858000"/>
              <a:gd name="connsiteX6" fmla="*/ 4071059 w 6175114"/>
              <a:gd name="connsiteY6" fmla="*/ 3452528 h 6858000"/>
              <a:gd name="connsiteX7" fmla="*/ 5359131 w 6175114"/>
              <a:gd name="connsiteY7" fmla="*/ 3977321 h 6858000"/>
              <a:gd name="connsiteX8" fmla="*/ 6026758 w 6175114"/>
              <a:gd name="connsiteY8" fmla="*/ 4302039 h 6858000"/>
              <a:gd name="connsiteX9" fmla="*/ 6175114 w 6175114"/>
              <a:gd name="connsiteY9" fmla="*/ 4397461 h 6858000"/>
              <a:gd name="connsiteX10" fmla="*/ 6175114 w 6175114"/>
              <a:gd name="connsiteY10" fmla="*/ 6858000 h 6858000"/>
              <a:gd name="connsiteX11" fmla="*/ 4869473 w 6175114"/>
              <a:gd name="connsiteY11" fmla="*/ 6858000 h 6858000"/>
              <a:gd name="connsiteX12" fmla="*/ 4856472 w 6175114"/>
              <a:gd name="connsiteY12" fmla="*/ 6790487 h 6858000"/>
              <a:gd name="connsiteX13" fmla="*/ 3419067 w 6175114"/>
              <a:gd name="connsiteY13" fmla="*/ 5837920 h 6858000"/>
              <a:gd name="connsiteX14" fmla="*/ 2099173 w 6175114"/>
              <a:gd name="connsiteY14" fmla="*/ 5265482 h 6858000"/>
              <a:gd name="connsiteX15" fmla="*/ 0 w 6175114"/>
              <a:gd name="connsiteY15" fmla="*/ 2434764 h 6858000"/>
              <a:gd name="connsiteX16" fmla="*/ 1315163 w 6175114"/>
              <a:gd name="connsiteY16" fmla="*/ 1627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175114" h="6858000">
                <a:moveTo>
                  <a:pt x="1341004" y="0"/>
                </a:moveTo>
                <a:lnTo>
                  <a:pt x="6175114" y="0"/>
                </a:lnTo>
                <a:lnTo>
                  <a:pt x="6175114" y="1753853"/>
                </a:lnTo>
                <a:lnTo>
                  <a:pt x="5820369" y="2196189"/>
                </a:lnTo>
                <a:cubicBezTo>
                  <a:pt x="5120645" y="1703218"/>
                  <a:pt x="4405009" y="1432910"/>
                  <a:pt x="3753019" y="1432910"/>
                </a:cubicBezTo>
                <a:cubicBezTo>
                  <a:pt x="2989739" y="1432910"/>
                  <a:pt x="2496678" y="1735039"/>
                  <a:pt x="2496678" y="2275742"/>
                </a:cubicBezTo>
                <a:cubicBezTo>
                  <a:pt x="2496678" y="2880092"/>
                  <a:pt x="3148671" y="3086756"/>
                  <a:pt x="4071059" y="3452528"/>
                </a:cubicBezTo>
                <a:lnTo>
                  <a:pt x="5359131" y="3977321"/>
                </a:lnTo>
                <a:cubicBezTo>
                  <a:pt x="5600645" y="4072737"/>
                  <a:pt x="5823711" y="4180452"/>
                  <a:pt x="6026758" y="4302039"/>
                </a:cubicBezTo>
                <a:lnTo>
                  <a:pt x="6175114" y="4397461"/>
                </a:lnTo>
                <a:lnTo>
                  <a:pt x="6175114" y="6858000"/>
                </a:lnTo>
                <a:lnTo>
                  <a:pt x="4869473" y="6858000"/>
                </a:lnTo>
                <a:lnTo>
                  <a:pt x="4856472" y="6790487"/>
                </a:lnTo>
                <a:cubicBezTo>
                  <a:pt x="4737539" y="6344090"/>
                  <a:pt x="4212235" y="6157971"/>
                  <a:pt x="3419067" y="5837920"/>
                </a:cubicBezTo>
                <a:lnTo>
                  <a:pt x="2099173" y="5265482"/>
                </a:lnTo>
                <a:cubicBezTo>
                  <a:pt x="1001854" y="4836066"/>
                  <a:pt x="0" y="3929589"/>
                  <a:pt x="0" y="2434764"/>
                </a:cubicBezTo>
                <a:cubicBezTo>
                  <a:pt x="0" y="1459726"/>
                  <a:pt x="493110" y="590353"/>
                  <a:pt x="1315163" y="16279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marL="0" indent="0" algn="ctr">
              <a:buNone/>
              <a:defRPr/>
            </a:lvl1pPr>
          </a:lstStyle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83917A6-AC6D-490C-947C-C8BDB0A54B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9456" y="3257550"/>
            <a:ext cx="4203247" cy="743744"/>
          </a:xfrm>
        </p:spPr>
        <p:txBody>
          <a:bodyPr lIns="0" rtlCol="0" anchor="t">
            <a:noAutofit/>
          </a:bodyPr>
          <a:lstStyle>
            <a:lvl1pPr>
              <a:defRPr sz="2800" cap="all" baseline="0">
                <a:solidFill>
                  <a:schemeClr val="accent1"/>
                </a:solidFill>
              </a:defRPr>
            </a:lvl1pPr>
          </a:lstStyle>
          <a:p>
            <a:pPr rtl="0"/>
            <a:r>
              <a:rPr lang="fr-FR" noProof="0"/>
              <a:t>Cliquez pour modifier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772EF9B-97B0-4909-B1C8-B680035F9DC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099456" y="4238625"/>
            <a:ext cx="4203247" cy="1800225"/>
          </a:xfrm>
        </p:spPr>
        <p:txBody>
          <a:bodyPr lIns="0" rtlCol="0">
            <a:normAutofit/>
          </a:bodyPr>
          <a:lstStyle>
            <a:lvl1pPr marL="0" indent="0">
              <a:lnSpc>
                <a:spcPct val="150000"/>
              </a:lnSpc>
              <a:buNone/>
              <a:defRPr sz="1200"/>
            </a:lvl1pPr>
          </a:lstStyle>
          <a:p>
            <a:pPr lvl="0" rtl="0"/>
            <a:r>
              <a:rPr lang="fr-FR" noProof="0"/>
              <a:t>Modifiez les styles du texte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41881D0-A955-463B-814E-4977DB443F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60B6947-085B-4130-82A4-5D464A42F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Pitch deck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BD21287-635C-42C2-8343-AB4B83FB3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fld id="{9FF96520-E4CE-4EAD-8ABF-1D2297D6B3AA}" type="slidenum">
              <a:rPr lang="fr-FR" noProof="0" smtClean="0"/>
              <a:pPr rtl="0"/>
              <a:t>‹N°›</a:t>
            </a:fld>
            <a:endParaRPr lang="fr-FR" noProof="0"/>
          </a:p>
        </p:txBody>
      </p:sp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6BF3408D-E369-4A9E-ABF8-0D643DDD2F9A}"/>
              </a:ext>
            </a:extLst>
          </p:cNvPr>
          <p:cNvCxnSpPr>
            <a:cxnSpLocks/>
          </p:cNvCxnSpPr>
          <p:nvPr userDrawn="1"/>
        </p:nvCxnSpPr>
        <p:spPr>
          <a:xfrm>
            <a:off x="1121228" y="0"/>
            <a:ext cx="0" cy="30480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9788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space réservé du texte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34186" y="2903538"/>
            <a:ext cx="3104198" cy="345475"/>
          </a:xfrm>
        </p:spPr>
        <p:txBody>
          <a:bodyPr lIns="0" rtlCol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fr-FR" noProof="0"/>
              <a:t>Cliquez pour ajouter un sous-titre</a:t>
            </a:r>
          </a:p>
        </p:txBody>
      </p:sp>
      <p:sp>
        <p:nvSpPr>
          <p:cNvPr id="17" name="Espace réservé du texte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34141" y="3249013"/>
            <a:ext cx="3103493" cy="866401"/>
          </a:xfrm>
        </p:spPr>
        <p:txBody>
          <a:bodyPr lIns="0" rtlCol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31" name="Espace réservé du texte 15">
            <a:extLst>
              <a:ext uri="{FF2B5EF4-FFF2-40B4-BE49-F238E27FC236}">
                <a16:creationId xmlns:a16="http://schemas.microsoft.com/office/drawing/2014/main" id="{87DD41A9-B6B3-48D9-A3A6-831B39C9158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641894" y="2903538"/>
            <a:ext cx="3104198" cy="320381"/>
          </a:xfrm>
        </p:spPr>
        <p:txBody>
          <a:bodyPr lIns="0" rtlCol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fr-FR" noProof="0"/>
              <a:t>Cliquez pour ajouter un sous-titre</a:t>
            </a:r>
          </a:p>
        </p:txBody>
      </p:sp>
      <p:sp>
        <p:nvSpPr>
          <p:cNvPr id="32" name="Espace réservé du texte 18">
            <a:extLst>
              <a:ext uri="{FF2B5EF4-FFF2-40B4-BE49-F238E27FC236}">
                <a16:creationId xmlns:a16="http://schemas.microsoft.com/office/drawing/2014/main" id="{FB791E68-EDF5-4CC2-8774-A27AEF1D25E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42223" y="3249013"/>
            <a:ext cx="3103493" cy="866401"/>
          </a:xfrm>
        </p:spPr>
        <p:txBody>
          <a:bodyPr lIns="0" rtlCol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33" name="Espace réservé du texte 15">
            <a:extLst>
              <a:ext uri="{FF2B5EF4-FFF2-40B4-BE49-F238E27FC236}">
                <a16:creationId xmlns:a16="http://schemas.microsoft.com/office/drawing/2014/main" id="{AA224F82-7E0C-4EBF-97D3-132481DBCDA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49601" y="2903538"/>
            <a:ext cx="3104198" cy="320381"/>
          </a:xfrm>
        </p:spPr>
        <p:txBody>
          <a:bodyPr lIns="0" rtlCol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fr-FR" noProof="0"/>
              <a:t>Cliquez pour ajouter un sous-titre</a:t>
            </a:r>
          </a:p>
        </p:txBody>
      </p:sp>
      <p:sp>
        <p:nvSpPr>
          <p:cNvPr id="34" name="Espace réservé du texte 18">
            <a:extLst>
              <a:ext uri="{FF2B5EF4-FFF2-40B4-BE49-F238E27FC236}">
                <a16:creationId xmlns:a16="http://schemas.microsoft.com/office/drawing/2014/main" id="{699D24C6-4AFB-4222-8E0C-4D11CD9C0FF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250305" y="3249013"/>
            <a:ext cx="3103493" cy="866401"/>
          </a:xfrm>
        </p:spPr>
        <p:txBody>
          <a:bodyPr lIns="0" rtlCol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DD6B45A-9FA0-4D2A-8BEF-4709BD5C1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1110286"/>
            <a:ext cx="10515600" cy="924808"/>
          </a:xfrm>
        </p:spPr>
        <p:txBody>
          <a:bodyPr lIns="0" rtlCol="0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 rtlCol="0"/>
          <a:lstStyle/>
          <a:p>
            <a:pPr rtl="0"/>
            <a:r>
              <a:rPr lang="fr-FR" noProof="0"/>
              <a:t>Pitch deck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fr-FR" noProof="0" smtClean="0"/>
              <a:t>‹N°›</a:t>
            </a:fld>
            <a:endParaRPr lang="fr-FR" noProof="0"/>
          </a:p>
        </p:txBody>
      </p:sp>
      <p:sp>
        <p:nvSpPr>
          <p:cNvPr id="12" name="Espace réservé du texte 15">
            <a:extLst>
              <a:ext uri="{FF2B5EF4-FFF2-40B4-BE49-F238E27FC236}">
                <a16:creationId xmlns:a16="http://schemas.microsoft.com/office/drawing/2014/main" id="{6CB12E29-CEAA-4595-B65C-5BE0B527CD4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33811" y="4551950"/>
            <a:ext cx="3104198" cy="320381"/>
          </a:xfrm>
        </p:spPr>
        <p:txBody>
          <a:bodyPr lIns="0" rtlCol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fr-FR" noProof="0"/>
              <a:t>Cliquez pour ajouter un sous-titre</a:t>
            </a:r>
          </a:p>
        </p:txBody>
      </p:sp>
      <p:sp>
        <p:nvSpPr>
          <p:cNvPr id="13" name="Espace réservé du texte 18">
            <a:extLst>
              <a:ext uri="{FF2B5EF4-FFF2-40B4-BE49-F238E27FC236}">
                <a16:creationId xmlns:a16="http://schemas.microsoft.com/office/drawing/2014/main" id="{9A5A9E4A-8FA1-4B1A-86F3-162A0ED25FF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033766" y="4897425"/>
            <a:ext cx="3103493" cy="866401"/>
          </a:xfrm>
        </p:spPr>
        <p:txBody>
          <a:bodyPr lIns="0" rtlCol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14" name="Espace réservé du texte 15">
            <a:extLst>
              <a:ext uri="{FF2B5EF4-FFF2-40B4-BE49-F238E27FC236}">
                <a16:creationId xmlns:a16="http://schemas.microsoft.com/office/drawing/2014/main" id="{1656AF90-4012-4B9E-81A7-2796EE40AEA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41519" y="4551950"/>
            <a:ext cx="3104198" cy="320381"/>
          </a:xfrm>
        </p:spPr>
        <p:txBody>
          <a:bodyPr lIns="0" rtlCol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fr-FR" noProof="0"/>
              <a:t>Cliquez pour ajouter un sous-titre</a:t>
            </a:r>
          </a:p>
        </p:txBody>
      </p:sp>
      <p:sp>
        <p:nvSpPr>
          <p:cNvPr id="16" name="Espace réservé du texte 18">
            <a:extLst>
              <a:ext uri="{FF2B5EF4-FFF2-40B4-BE49-F238E27FC236}">
                <a16:creationId xmlns:a16="http://schemas.microsoft.com/office/drawing/2014/main" id="{E34BCA93-D058-4D61-BAE5-2671E157237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641848" y="4897425"/>
            <a:ext cx="3103493" cy="866401"/>
          </a:xfrm>
        </p:spPr>
        <p:txBody>
          <a:bodyPr lIns="0" rtlCol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18" name="Espace réservé du texte 15">
            <a:extLst>
              <a:ext uri="{FF2B5EF4-FFF2-40B4-BE49-F238E27FC236}">
                <a16:creationId xmlns:a16="http://schemas.microsoft.com/office/drawing/2014/main" id="{0BE8C5BE-9959-40C7-83C2-546EBFBC141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49226" y="4551950"/>
            <a:ext cx="3104198" cy="320381"/>
          </a:xfrm>
        </p:spPr>
        <p:txBody>
          <a:bodyPr lIns="0" rtlCol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fr-FR" noProof="0"/>
              <a:t>Cliquez pour ajouter un sous-titre</a:t>
            </a:r>
          </a:p>
        </p:txBody>
      </p:sp>
      <p:sp>
        <p:nvSpPr>
          <p:cNvPr id="19" name="Espace réservé du texte 18">
            <a:extLst>
              <a:ext uri="{FF2B5EF4-FFF2-40B4-BE49-F238E27FC236}">
                <a16:creationId xmlns:a16="http://schemas.microsoft.com/office/drawing/2014/main" id="{5FC20880-2D17-4854-A424-DED10A8A8D3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249930" y="4897425"/>
            <a:ext cx="3103493" cy="866401"/>
          </a:xfrm>
        </p:spPr>
        <p:txBody>
          <a:bodyPr lIns="0" rtlCol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F87A579D-F737-4350-8205-BCA37BAFE1AB}"/>
              </a:ext>
            </a:extLst>
          </p:cNvPr>
          <p:cNvCxnSpPr>
            <a:cxnSpLocks/>
          </p:cNvCxnSpPr>
          <p:nvPr userDrawn="1"/>
        </p:nvCxnSpPr>
        <p:spPr>
          <a:xfrm>
            <a:off x="1121228" y="0"/>
            <a:ext cx="0" cy="111028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30037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nne de contenu 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space réservé du texte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450921" y="2145859"/>
            <a:ext cx="5042568" cy="345473"/>
          </a:xfrm>
        </p:spPr>
        <p:txBody>
          <a:bodyPr lIns="0" rtlCol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fr-FR" noProof="0"/>
              <a:t>Cliquez pour ajouter un sous-titre</a:t>
            </a:r>
          </a:p>
        </p:txBody>
      </p:sp>
      <p:sp>
        <p:nvSpPr>
          <p:cNvPr id="17" name="Espace réservé du texte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50922" y="2491335"/>
            <a:ext cx="5041422" cy="540104"/>
          </a:xfrm>
        </p:spPr>
        <p:txBody>
          <a:bodyPr lIns="0" rtlCol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DD6B45A-9FA0-4D2A-8BEF-4709BD5C14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34142" y="419184"/>
            <a:ext cx="2362200" cy="1110286"/>
          </a:xfrm>
        </p:spPr>
        <p:txBody>
          <a:bodyPr lIns="0" rtlCol="0" anchor="b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fr-FR" noProof="0"/>
              <a:t>Cliquez pour modifier le titre principal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 rtlCol="0"/>
          <a:lstStyle/>
          <a:p>
            <a:pPr rtl="0"/>
            <a:r>
              <a:rPr lang="fr-FR" noProof="0"/>
              <a:t>Pitch deck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fr-FR" noProof="0" smtClean="0"/>
              <a:t>‹N°›</a:t>
            </a:fld>
            <a:endParaRPr lang="fr-FR" noProof="0"/>
          </a:p>
        </p:txBody>
      </p:sp>
      <p:sp>
        <p:nvSpPr>
          <p:cNvPr id="20" name="Espace réservé du texte 15">
            <a:extLst>
              <a:ext uri="{FF2B5EF4-FFF2-40B4-BE49-F238E27FC236}">
                <a16:creationId xmlns:a16="http://schemas.microsoft.com/office/drawing/2014/main" id="{E6C37A20-957D-4B0B-AC33-7DD21D99A65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450921" y="3198051"/>
            <a:ext cx="5042568" cy="320381"/>
          </a:xfrm>
        </p:spPr>
        <p:txBody>
          <a:bodyPr lIns="0" rtlCol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fr-FR" noProof="0"/>
              <a:t>Cliquez pour ajouter un sous-titre</a:t>
            </a:r>
          </a:p>
        </p:txBody>
      </p:sp>
      <p:sp>
        <p:nvSpPr>
          <p:cNvPr id="21" name="Espace réservé du texte 18">
            <a:extLst>
              <a:ext uri="{FF2B5EF4-FFF2-40B4-BE49-F238E27FC236}">
                <a16:creationId xmlns:a16="http://schemas.microsoft.com/office/drawing/2014/main" id="{D9C3D27C-5291-4A1A-83AC-B52D25F43D5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450922" y="3543527"/>
            <a:ext cx="5041422" cy="540104"/>
          </a:xfrm>
        </p:spPr>
        <p:txBody>
          <a:bodyPr lIns="0" rtlCol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24" name="Espace réservé du texte 15">
            <a:extLst>
              <a:ext uri="{FF2B5EF4-FFF2-40B4-BE49-F238E27FC236}">
                <a16:creationId xmlns:a16="http://schemas.microsoft.com/office/drawing/2014/main" id="{BD09685A-53BF-4E9B-BD7F-C77B60165D2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450921" y="5302434"/>
            <a:ext cx="5042568" cy="320381"/>
          </a:xfrm>
        </p:spPr>
        <p:txBody>
          <a:bodyPr lIns="0" rtlCol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fr-FR" noProof="0"/>
              <a:t>Cliquez pour ajouter un sous-titre</a:t>
            </a:r>
          </a:p>
        </p:txBody>
      </p:sp>
      <p:sp>
        <p:nvSpPr>
          <p:cNvPr id="25" name="Espace réservé du texte 18">
            <a:extLst>
              <a:ext uri="{FF2B5EF4-FFF2-40B4-BE49-F238E27FC236}">
                <a16:creationId xmlns:a16="http://schemas.microsoft.com/office/drawing/2014/main" id="{2B757B2D-A738-401D-A78C-05475608F20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450922" y="5647910"/>
            <a:ext cx="5041422" cy="540104"/>
          </a:xfrm>
        </p:spPr>
        <p:txBody>
          <a:bodyPr lIns="0" rtlCol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28" name="Espace réservé du texte 15">
            <a:extLst>
              <a:ext uri="{FF2B5EF4-FFF2-40B4-BE49-F238E27FC236}">
                <a16:creationId xmlns:a16="http://schemas.microsoft.com/office/drawing/2014/main" id="{AE158F00-CB9F-4C14-B6F0-47E4F701912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450921" y="4250243"/>
            <a:ext cx="5042568" cy="320381"/>
          </a:xfrm>
        </p:spPr>
        <p:txBody>
          <a:bodyPr lIns="0" rtlCol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fr-FR" noProof="0"/>
              <a:t>Cliquez pour ajouter un sous-titre</a:t>
            </a:r>
          </a:p>
        </p:txBody>
      </p:sp>
      <p:sp>
        <p:nvSpPr>
          <p:cNvPr id="29" name="Espace réservé du texte 18">
            <a:extLst>
              <a:ext uri="{FF2B5EF4-FFF2-40B4-BE49-F238E27FC236}">
                <a16:creationId xmlns:a16="http://schemas.microsoft.com/office/drawing/2014/main" id="{07878182-5985-41C8-B69F-9DB9EC1313F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450922" y="4595719"/>
            <a:ext cx="5041422" cy="540104"/>
          </a:xfrm>
        </p:spPr>
        <p:txBody>
          <a:bodyPr lIns="0" rtlCol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CF8873A5-9160-4B79-B9CB-CBE583030B0E}"/>
              </a:ext>
            </a:extLst>
          </p:cNvPr>
          <p:cNvCxnSpPr>
            <a:cxnSpLocks/>
          </p:cNvCxnSpPr>
          <p:nvPr userDrawn="1"/>
        </p:nvCxnSpPr>
        <p:spPr>
          <a:xfrm>
            <a:off x="3766456" y="-16561"/>
            <a:ext cx="0" cy="6874561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35">
            <a:extLst>
              <a:ext uri="{FF2B5EF4-FFF2-40B4-BE49-F238E27FC236}">
                <a16:creationId xmlns:a16="http://schemas.microsoft.com/office/drawing/2014/main" id="{E4D9D5EA-266D-4541-BA3F-22BC31AAB6AA}"/>
              </a:ext>
            </a:extLst>
          </p:cNvPr>
          <p:cNvCxnSpPr/>
          <p:nvPr userDrawn="1"/>
        </p:nvCxnSpPr>
        <p:spPr>
          <a:xfrm>
            <a:off x="-1" y="1676400"/>
            <a:ext cx="12191999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48805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, image et 3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Espace réservé d’image 30">
            <a:extLst>
              <a:ext uri="{FF2B5EF4-FFF2-40B4-BE49-F238E27FC236}">
                <a16:creationId xmlns:a16="http://schemas.microsoft.com/office/drawing/2014/main" id="{A2B5F8DD-B338-48F8-9DF4-E1A31DFCB5B4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2" y="0"/>
            <a:ext cx="6694955" cy="6858000"/>
          </a:xfrm>
          <a:custGeom>
            <a:avLst/>
            <a:gdLst>
              <a:gd name="connsiteX0" fmla="*/ 0 w 6694955"/>
              <a:gd name="connsiteY0" fmla="*/ 0 h 6858000"/>
              <a:gd name="connsiteX1" fmla="*/ 6694955 w 6694955"/>
              <a:gd name="connsiteY1" fmla="*/ 0 h 6858000"/>
              <a:gd name="connsiteX2" fmla="*/ 2589160 w 6694955"/>
              <a:gd name="connsiteY2" fmla="*/ 6857732 h 6858000"/>
              <a:gd name="connsiteX3" fmla="*/ 0 w 669495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94955" h="6858000">
                <a:moveTo>
                  <a:pt x="0" y="0"/>
                </a:moveTo>
                <a:lnTo>
                  <a:pt x="6694955" y="0"/>
                </a:lnTo>
                <a:lnTo>
                  <a:pt x="2589160" y="6857732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 rtlCol="0">
            <a:noAutofit/>
          </a:bodyPr>
          <a:lstStyle/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15" name="Espace réservé du texte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44768" y="2069658"/>
            <a:ext cx="5042568" cy="345476"/>
          </a:xfrm>
        </p:spPr>
        <p:txBody>
          <a:bodyPr lIns="0" rtlCol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fr-FR" noProof="0"/>
              <a:t>Cliquez pour ajouter un sous-titre</a:t>
            </a:r>
          </a:p>
        </p:txBody>
      </p:sp>
      <p:sp>
        <p:nvSpPr>
          <p:cNvPr id="17" name="Espace réservé du texte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44768" y="2415134"/>
            <a:ext cx="5041422" cy="540104"/>
          </a:xfrm>
        </p:spPr>
        <p:txBody>
          <a:bodyPr lIns="0" rtlCol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DD6B45A-9FA0-4D2A-8BEF-4709BD5C14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71633" y="690928"/>
            <a:ext cx="4501910" cy="732282"/>
          </a:xfrm>
        </p:spPr>
        <p:txBody>
          <a:bodyPr lIns="0" rtlCol="0" anchor="b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fr-FR" noProof="0"/>
              <a:t>Cliquez pour modifier le titre principal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endParaRPr lang="fr-FR" noProof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 rtlCol="0"/>
          <a:lstStyle/>
          <a:p>
            <a:pPr rtl="0"/>
            <a:r>
              <a:rPr lang="fr-FR" noProof="0"/>
              <a:t>Pitch deck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fr-FR" noProof="0" smtClean="0"/>
              <a:t>‹N°›</a:t>
            </a:fld>
            <a:endParaRPr lang="fr-FR" noProof="0"/>
          </a:p>
        </p:txBody>
      </p:sp>
      <p:sp>
        <p:nvSpPr>
          <p:cNvPr id="20" name="Espace réservé du texte 15">
            <a:extLst>
              <a:ext uri="{FF2B5EF4-FFF2-40B4-BE49-F238E27FC236}">
                <a16:creationId xmlns:a16="http://schemas.microsoft.com/office/drawing/2014/main" id="{E6C37A20-957D-4B0B-AC33-7DD21D99A65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00006" y="3587638"/>
            <a:ext cx="5042568" cy="320381"/>
          </a:xfrm>
        </p:spPr>
        <p:txBody>
          <a:bodyPr lIns="0" rtlCol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fr-FR" noProof="0"/>
              <a:t>Cliquez pour ajouter un sous-titre</a:t>
            </a:r>
          </a:p>
        </p:txBody>
      </p:sp>
      <p:sp>
        <p:nvSpPr>
          <p:cNvPr id="21" name="Espace réservé du texte 18">
            <a:extLst>
              <a:ext uri="{FF2B5EF4-FFF2-40B4-BE49-F238E27FC236}">
                <a16:creationId xmlns:a16="http://schemas.microsoft.com/office/drawing/2014/main" id="{D9C3D27C-5291-4A1A-83AC-B52D25F43D5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300007" y="3933114"/>
            <a:ext cx="5041422" cy="540104"/>
          </a:xfrm>
        </p:spPr>
        <p:txBody>
          <a:bodyPr lIns="0" rtlCol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24" name="Espace réservé du texte 15">
            <a:extLst>
              <a:ext uri="{FF2B5EF4-FFF2-40B4-BE49-F238E27FC236}">
                <a16:creationId xmlns:a16="http://schemas.microsoft.com/office/drawing/2014/main" id="{BD09685A-53BF-4E9B-BD7F-C77B60165D2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398264" y="5105618"/>
            <a:ext cx="5042568" cy="320381"/>
          </a:xfrm>
        </p:spPr>
        <p:txBody>
          <a:bodyPr lIns="0" rtlCol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fr-FR" noProof="0"/>
              <a:t>Cliquez pour ajouter un sous-titre</a:t>
            </a:r>
          </a:p>
        </p:txBody>
      </p:sp>
      <p:sp>
        <p:nvSpPr>
          <p:cNvPr id="25" name="Espace réservé du texte 18">
            <a:extLst>
              <a:ext uri="{FF2B5EF4-FFF2-40B4-BE49-F238E27FC236}">
                <a16:creationId xmlns:a16="http://schemas.microsoft.com/office/drawing/2014/main" id="{2B757B2D-A738-401D-A78C-05475608F20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398264" y="5451094"/>
            <a:ext cx="5041422" cy="540104"/>
          </a:xfrm>
        </p:spPr>
        <p:txBody>
          <a:bodyPr lIns="0" rtlCol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</p:spTree>
    <p:extLst>
      <p:ext uri="{BB962C8B-B14F-4D97-AF65-F5344CB8AC3E}">
        <p14:creationId xmlns:p14="http://schemas.microsoft.com/office/powerpoint/2010/main" val="26427358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 avec l’image 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Espace réservé d’image 39">
            <a:extLst>
              <a:ext uri="{FF2B5EF4-FFF2-40B4-BE49-F238E27FC236}">
                <a16:creationId xmlns:a16="http://schemas.microsoft.com/office/drawing/2014/main" id="{F5EB3F05-D570-4C10-88F4-F6BC15CF1F3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-12700"/>
            <a:ext cx="7080595" cy="6870700"/>
          </a:xfrm>
          <a:custGeom>
            <a:avLst/>
            <a:gdLst>
              <a:gd name="connsiteX0" fmla="*/ 0 w 7080595"/>
              <a:gd name="connsiteY0" fmla="*/ 0 h 6870700"/>
              <a:gd name="connsiteX1" fmla="*/ 7080595 w 7080595"/>
              <a:gd name="connsiteY1" fmla="*/ 0 h 6870700"/>
              <a:gd name="connsiteX2" fmla="*/ 7080595 w 7080595"/>
              <a:gd name="connsiteY2" fmla="*/ 1883211 h 6870700"/>
              <a:gd name="connsiteX3" fmla="*/ 4515477 w 7080595"/>
              <a:gd name="connsiteY3" fmla="*/ 1883211 h 6870700"/>
              <a:gd name="connsiteX4" fmla="*/ 4515477 w 7080595"/>
              <a:gd name="connsiteY4" fmla="*/ 6870700 h 6870700"/>
              <a:gd name="connsiteX5" fmla="*/ 2269215 w 7080595"/>
              <a:gd name="connsiteY5" fmla="*/ 6870700 h 6870700"/>
              <a:gd name="connsiteX6" fmla="*/ 2269215 w 7080595"/>
              <a:gd name="connsiteY6" fmla="*/ 1883211 h 6870700"/>
              <a:gd name="connsiteX7" fmla="*/ 0 w 7080595"/>
              <a:gd name="connsiteY7" fmla="*/ 1883211 h 6870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080595" h="6870700">
                <a:moveTo>
                  <a:pt x="0" y="0"/>
                </a:moveTo>
                <a:lnTo>
                  <a:pt x="7080595" y="0"/>
                </a:lnTo>
                <a:lnTo>
                  <a:pt x="7080595" y="1883211"/>
                </a:lnTo>
                <a:lnTo>
                  <a:pt x="4515477" y="1883211"/>
                </a:lnTo>
                <a:lnTo>
                  <a:pt x="4515477" y="6870700"/>
                </a:lnTo>
                <a:lnTo>
                  <a:pt x="2269215" y="6870700"/>
                </a:lnTo>
                <a:lnTo>
                  <a:pt x="2269215" y="1883211"/>
                </a:lnTo>
                <a:lnTo>
                  <a:pt x="0" y="1883211"/>
                </a:lnTo>
                <a:close/>
              </a:path>
            </a:pathLst>
          </a:custGeom>
        </p:spPr>
        <p:txBody>
          <a:bodyPr wrap="square" rtlCol="0">
            <a:noAutofit/>
          </a:bodyPr>
          <a:lstStyle/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41881D0-A955-463B-814E-4977DB443F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60B6947-085B-4130-82A4-5D464A42F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Pitch deck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BD21287-635C-42C2-8343-AB4B83FB3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FF96520-E4CE-4EAD-8ABF-1D2297D6B3AA}" type="slidenum">
              <a:rPr lang="fr-FR" noProof="0" smtClean="0"/>
              <a:t>‹N°›</a:t>
            </a:fld>
            <a:endParaRPr lang="fr-FR" noProof="0"/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FFEA6F9E-1C21-4644-8E2A-AD5673EEAD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43799" y="2318657"/>
            <a:ext cx="4203247" cy="1440996"/>
          </a:xfrm>
        </p:spPr>
        <p:txBody>
          <a:bodyPr lIns="0" rtlCol="0" anchor="b">
            <a:noAutofit/>
          </a:bodyPr>
          <a:lstStyle>
            <a:lvl1pPr>
              <a:defRPr sz="2800" cap="all" baseline="0">
                <a:solidFill>
                  <a:schemeClr val="accent1"/>
                </a:solidFill>
              </a:defRPr>
            </a:lvl1pPr>
          </a:lstStyle>
          <a:p>
            <a:pPr rtl="0"/>
            <a:r>
              <a:rPr lang="fr-FR" noProof="0"/>
              <a:t>Cliquez pour modifier</a:t>
            </a:r>
          </a:p>
        </p:txBody>
      </p:sp>
      <p:sp>
        <p:nvSpPr>
          <p:cNvPr id="12" name="Espace réservé du contenu 2">
            <a:extLst>
              <a:ext uri="{FF2B5EF4-FFF2-40B4-BE49-F238E27FC236}">
                <a16:creationId xmlns:a16="http://schemas.microsoft.com/office/drawing/2014/main" id="{7C1D1C8A-E829-4284-AB95-2DD0C7BAA4C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543799" y="4147457"/>
            <a:ext cx="4203247" cy="1532165"/>
          </a:xfrm>
        </p:spPr>
        <p:txBody>
          <a:bodyPr lIns="0" rtlCol="0">
            <a:normAutofit/>
          </a:bodyPr>
          <a:lstStyle>
            <a:lvl1pPr marL="0" indent="0">
              <a:lnSpc>
                <a:spcPct val="150000"/>
              </a:lnSpc>
              <a:buNone/>
              <a:defRPr sz="1200"/>
            </a:lvl1pPr>
          </a:lstStyle>
          <a:p>
            <a:pPr lvl="0" rtl="0"/>
            <a:r>
              <a:rPr lang="fr-FR" noProof="0"/>
              <a:t>Modifiez les styles du texte</a:t>
            </a:r>
          </a:p>
        </p:txBody>
      </p: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2CC539CF-E024-420D-BFED-5F2212DA8CE3}"/>
              </a:ext>
            </a:extLst>
          </p:cNvPr>
          <p:cNvCxnSpPr>
            <a:cxnSpLocks/>
          </p:cNvCxnSpPr>
          <p:nvPr userDrawn="1"/>
        </p:nvCxnSpPr>
        <p:spPr>
          <a:xfrm>
            <a:off x="-1" y="4376058"/>
            <a:ext cx="7053944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60973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76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’image 7">
            <a:extLst>
              <a:ext uri="{FF2B5EF4-FFF2-40B4-BE49-F238E27FC236}">
                <a16:creationId xmlns:a16="http://schemas.microsoft.com/office/drawing/2014/main" id="{AA5404BE-7C49-4381-8FC0-95A496CFB49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</p:spPr>
        <p:txBody>
          <a:bodyPr rtlCol="0"/>
          <a:lstStyle/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35" name="Espace réservé du texte 8">
            <a:extLst>
              <a:ext uri="{FF2B5EF4-FFF2-40B4-BE49-F238E27FC236}">
                <a16:creationId xmlns:a16="http://schemas.microsoft.com/office/drawing/2014/main" id="{9B922914-E333-400C-A083-27A44BE79C7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650085" y="4546575"/>
            <a:ext cx="1500624" cy="1681163"/>
          </a:xfrm>
        </p:spPr>
        <p:txBody>
          <a:bodyPr rtlCol="0">
            <a:noAutofit/>
          </a:bodyPr>
          <a:lstStyle>
            <a:lvl1pPr marL="0" indent="0">
              <a:buNone/>
              <a:defRPr sz="15500" b="1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M</a:t>
            </a:r>
          </a:p>
        </p:txBody>
      </p:sp>
      <p:sp>
        <p:nvSpPr>
          <p:cNvPr id="34" name="Espace réservé du texte 8">
            <a:extLst>
              <a:ext uri="{FF2B5EF4-FFF2-40B4-BE49-F238E27FC236}">
                <a16:creationId xmlns:a16="http://schemas.microsoft.com/office/drawing/2014/main" id="{486A9052-3614-4622-A421-1D20E5B311A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377374" y="2750392"/>
            <a:ext cx="1253665" cy="1681163"/>
          </a:xfrm>
        </p:spPr>
        <p:txBody>
          <a:bodyPr rtlCol="0">
            <a:noAutofit/>
          </a:bodyPr>
          <a:lstStyle>
            <a:lvl1pPr marL="0" indent="0">
              <a:buNone/>
              <a:defRPr sz="15500" b="1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E</a:t>
            </a:r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0F3ADE3E-3D48-4C5D-9FE4-2D7A2631586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42380" y="903514"/>
            <a:ext cx="1253665" cy="1681163"/>
          </a:xfrm>
        </p:spPr>
        <p:txBody>
          <a:bodyPr rtlCol="0">
            <a:noAutofit/>
          </a:bodyPr>
          <a:lstStyle>
            <a:lvl1pPr marL="0" indent="0">
              <a:buNone/>
              <a:defRPr sz="15500" b="1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 dirty="0"/>
              <a:t>S</a:t>
            </a:r>
          </a:p>
        </p:txBody>
      </p:sp>
      <p:sp>
        <p:nvSpPr>
          <p:cNvPr id="33" name="Espace réservé du texte 8">
            <a:extLst>
              <a:ext uri="{FF2B5EF4-FFF2-40B4-BE49-F238E27FC236}">
                <a16:creationId xmlns:a16="http://schemas.microsoft.com/office/drawing/2014/main" id="{9B49215A-DBBC-4C0F-A6A8-DFB2D546435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377374" y="897072"/>
            <a:ext cx="1253665" cy="1681163"/>
          </a:xfrm>
        </p:spPr>
        <p:txBody>
          <a:bodyPr rtlCol="0">
            <a:noAutofit/>
          </a:bodyPr>
          <a:lstStyle>
            <a:lvl1pPr marL="0" indent="0">
              <a:buNone/>
              <a:defRPr sz="15500" b="1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T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E8BB770-F6A6-44A3-BCE1-BCCCC1E8106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06143" y="5201920"/>
            <a:ext cx="5747657" cy="992505"/>
          </a:xfrm>
        </p:spPr>
        <p:txBody>
          <a:bodyPr rtlCol="0" anchor="ctr">
            <a:normAutofit/>
          </a:bodyPr>
          <a:lstStyle>
            <a:lvl1pPr>
              <a:defRPr sz="4800" cap="all" baseline="0"/>
            </a:lvl1pPr>
          </a:lstStyle>
          <a:p>
            <a:pPr rtl="0"/>
            <a:r>
              <a:rPr lang="fr-FR" noProof="0"/>
              <a:t>Cliquez ici pour modifier</a:t>
            </a:r>
          </a:p>
        </p:txBody>
      </p:sp>
      <p:sp>
        <p:nvSpPr>
          <p:cNvPr id="3" name="Graphique 8">
            <a:extLst>
              <a:ext uri="{FF2B5EF4-FFF2-40B4-BE49-F238E27FC236}">
                <a16:creationId xmlns:a16="http://schemas.microsoft.com/office/drawing/2014/main" id="{A6A04B8C-D941-483E-B669-7436C535CE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565384" y="1857932"/>
            <a:ext cx="922101" cy="2445893"/>
          </a:xfrm>
          <a:custGeom>
            <a:avLst/>
            <a:gdLst>
              <a:gd name="connsiteX0" fmla="*/ 922101 w 922101"/>
              <a:gd name="connsiteY0" fmla="*/ 2615575 h 2615575"/>
              <a:gd name="connsiteX1" fmla="*/ 922101 w 922101"/>
              <a:gd name="connsiteY1" fmla="*/ 1134894 h 2615575"/>
              <a:gd name="connsiteX2" fmla="*/ 922101 w 922101"/>
              <a:gd name="connsiteY2" fmla="*/ 0 h 2615575"/>
              <a:gd name="connsiteX3" fmla="*/ 0 w 922101"/>
              <a:gd name="connsiteY3" fmla="*/ 0 h 2615575"/>
              <a:gd name="connsiteX0" fmla="*/ 922101 w 922101"/>
              <a:gd name="connsiteY0" fmla="*/ 2332208 h 2332208"/>
              <a:gd name="connsiteX1" fmla="*/ 922101 w 922101"/>
              <a:gd name="connsiteY1" fmla="*/ 1134894 h 2332208"/>
              <a:gd name="connsiteX2" fmla="*/ 922101 w 922101"/>
              <a:gd name="connsiteY2" fmla="*/ 0 h 2332208"/>
              <a:gd name="connsiteX3" fmla="*/ 0 w 922101"/>
              <a:gd name="connsiteY3" fmla="*/ 0 h 2332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22101" h="2332208">
                <a:moveTo>
                  <a:pt x="922101" y="2332208"/>
                </a:moveTo>
                <a:lnTo>
                  <a:pt x="922101" y="1134894"/>
                </a:lnTo>
                <a:lnTo>
                  <a:pt x="922101" y="0"/>
                </a:lnTo>
                <a:lnTo>
                  <a:pt x="0" y="0"/>
                </a:lnTo>
              </a:path>
            </a:pathLst>
          </a:custGeom>
          <a:noFill/>
          <a:ln w="19050" cap="flat">
            <a:solidFill>
              <a:srgbClr val="C3EF0C"/>
            </a:solidFill>
            <a:prstDash val="solid"/>
            <a:miter/>
          </a:ln>
        </p:spPr>
        <p:txBody>
          <a:bodyPr rtlCol="0" anchor="ctr"/>
          <a:lstStyle/>
          <a:p>
            <a:pPr rtl="0"/>
            <a:endParaRPr lang="fr-FR" noProof="0"/>
          </a:p>
        </p:txBody>
      </p:sp>
      <p:sp>
        <p:nvSpPr>
          <p:cNvPr id="7" name="Graphique 8">
            <a:extLst>
              <a:ext uri="{FF2B5EF4-FFF2-40B4-BE49-F238E27FC236}">
                <a16:creationId xmlns:a16="http://schemas.microsoft.com/office/drawing/2014/main" id="{7A6DC6C6-E9EB-405C-A68E-EE8EEBBCA3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845311" y="1857400"/>
            <a:ext cx="691575" cy="8866"/>
          </a:xfrm>
          <a:custGeom>
            <a:avLst/>
            <a:gdLst>
              <a:gd name="connsiteX0" fmla="*/ 691576 w 691575"/>
              <a:gd name="connsiteY0" fmla="*/ 0 h 8866"/>
              <a:gd name="connsiteX1" fmla="*/ 0 w 691575"/>
              <a:gd name="connsiteY1" fmla="*/ 0 h 8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91575" h="8866">
                <a:moveTo>
                  <a:pt x="691576" y="0"/>
                </a:moveTo>
                <a:lnTo>
                  <a:pt x="0" y="0"/>
                </a:lnTo>
              </a:path>
            </a:pathLst>
          </a:custGeom>
          <a:ln w="19050" cap="flat">
            <a:solidFill>
              <a:srgbClr val="C3EF0C"/>
            </a:solidFill>
            <a:prstDash val="solid"/>
            <a:miter/>
          </a:ln>
        </p:spPr>
        <p:txBody>
          <a:bodyPr rtlCol="0" anchor="ctr"/>
          <a:lstStyle/>
          <a:p>
            <a:pPr rtl="0"/>
            <a:endParaRPr lang="fr-FR" noProof="0"/>
          </a:p>
        </p:txBody>
      </p:sp>
      <p:sp>
        <p:nvSpPr>
          <p:cNvPr id="4" name="Graphique 8">
            <a:extLst>
              <a:ext uri="{FF2B5EF4-FFF2-40B4-BE49-F238E27FC236}">
                <a16:creationId xmlns:a16="http://schemas.microsoft.com/office/drawing/2014/main" id="{028B5C16-2909-487D-BE4D-A794F3BA7A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565384" y="1857931"/>
            <a:ext cx="922101" cy="2573623"/>
          </a:xfrm>
          <a:custGeom>
            <a:avLst/>
            <a:gdLst>
              <a:gd name="connsiteX0" fmla="*/ 922101 w 922101"/>
              <a:gd name="connsiteY0" fmla="*/ 2615575 h 2615575"/>
              <a:gd name="connsiteX1" fmla="*/ 922101 w 922101"/>
              <a:gd name="connsiteY1" fmla="*/ 1134894 h 2615575"/>
              <a:gd name="connsiteX2" fmla="*/ 922101 w 922101"/>
              <a:gd name="connsiteY2" fmla="*/ 0 h 2615575"/>
              <a:gd name="connsiteX3" fmla="*/ 0 w 922101"/>
              <a:gd name="connsiteY3" fmla="*/ 0 h 2615575"/>
              <a:gd name="connsiteX0" fmla="*/ 922101 w 922101"/>
              <a:gd name="connsiteY0" fmla="*/ 2332208 h 2332208"/>
              <a:gd name="connsiteX1" fmla="*/ 922101 w 922101"/>
              <a:gd name="connsiteY1" fmla="*/ 1134894 h 2332208"/>
              <a:gd name="connsiteX2" fmla="*/ 922101 w 922101"/>
              <a:gd name="connsiteY2" fmla="*/ 0 h 2332208"/>
              <a:gd name="connsiteX3" fmla="*/ 0 w 922101"/>
              <a:gd name="connsiteY3" fmla="*/ 0 h 2332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22101" h="2332208">
                <a:moveTo>
                  <a:pt x="922101" y="2332208"/>
                </a:moveTo>
                <a:lnTo>
                  <a:pt x="922101" y="1134894"/>
                </a:lnTo>
                <a:lnTo>
                  <a:pt x="922101" y="0"/>
                </a:lnTo>
                <a:lnTo>
                  <a:pt x="0" y="0"/>
                </a:lnTo>
              </a:path>
            </a:pathLst>
          </a:custGeom>
          <a:noFill/>
          <a:ln w="19050" cap="flat">
            <a:solidFill>
              <a:srgbClr val="C3EF0C"/>
            </a:solidFill>
            <a:prstDash val="solid"/>
            <a:miter/>
          </a:ln>
        </p:spPr>
        <p:txBody>
          <a:bodyPr rtlCol="0" anchor="ctr"/>
          <a:lstStyle/>
          <a:p>
            <a:pPr rtl="0"/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7544163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20" userDrawn="1">
          <p15:clr>
            <a:srgbClr val="FBAE40"/>
          </p15:clr>
        </p15:guide>
        <p15:guide id="2" orient="horz" pos="1584" userDrawn="1">
          <p15:clr>
            <a:srgbClr val="FBAE40"/>
          </p15:clr>
        </p15:guide>
        <p15:guide id="3" orient="horz" pos="2712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ntenu avec tit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29EDF1B-BFF2-495C-B3B8-4EE6F48140F0}"/>
              </a:ext>
            </a:extLst>
          </p:cNvPr>
          <p:cNvSpPr/>
          <p:nvPr userDrawn="1"/>
        </p:nvSpPr>
        <p:spPr>
          <a:xfrm>
            <a:off x="8412200" y="3195400"/>
            <a:ext cx="2941600" cy="508000"/>
          </a:xfrm>
          <a:prstGeom prst="rect">
            <a:avLst/>
          </a:prstGeom>
          <a:gradFill>
            <a:gsLst>
              <a:gs pos="100000">
                <a:schemeClr val="accent2"/>
              </a:gs>
              <a:gs pos="8000">
                <a:schemeClr val="accent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29F2809-C0D4-4624-9BF4-7A5A02FC6504}"/>
              </a:ext>
            </a:extLst>
          </p:cNvPr>
          <p:cNvSpPr/>
          <p:nvPr userDrawn="1"/>
        </p:nvSpPr>
        <p:spPr>
          <a:xfrm>
            <a:off x="1034142" y="3195400"/>
            <a:ext cx="2941600" cy="508000"/>
          </a:xfrm>
          <a:prstGeom prst="rect">
            <a:avLst/>
          </a:prstGeom>
          <a:gradFill>
            <a:gsLst>
              <a:gs pos="100000">
                <a:schemeClr val="accent2"/>
              </a:gs>
              <a:gs pos="8000">
                <a:schemeClr val="accent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A38AFF1-A7FF-4F75-9E57-C1827806B34E}"/>
              </a:ext>
            </a:extLst>
          </p:cNvPr>
          <p:cNvSpPr/>
          <p:nvPr userDrawn="1"/>
        </p:nvSpPr>
        <p:spPr>
          <a:xfrm>
            <a:off x="4706975" y="3195400"/>
            <a:ext cx="2941600" cy="508000"/>
          </a:xfrm>
          <a:prstGeom prst="rect">
            <a:avLst/>
          </a:prstGeom>
          <a:gradFill>
            <a:gsLst>
              <a:gs pos="100000">
                <a:schemeClr val="accent2"/>
              </a:gs>
              <a:gs pos="8000">
                <a:schemeClr val="accent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07F18567-9326-411F-BA8D-561D58C7DD9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034142" y="3266159"/>
            <a:ext cx="2941600" cy="360000"/>
          </a:xfrm>
        </p:spPr>
        <p:txBody>
          <a:bodyPr rtlCol="0" anchor="ctr"/>
          <a:lstStyle>
            <a:lvl1pPr marL="0" indent="0" algn="ctr">
              <a:buFont typeface="Arial" panose="020B0604020202020204" pitchFamily="34" charset="0"/>
              <a:buNone/>
              <a:defRPr lang="en-US" sz="1800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fr-FR" noProof="0"/>
              <a:t>Titre 1</a:t>
            </a:r>
          </a:p>
        </p:txBody>
      </p:sp>
      <p:sp>
        <p:nvSpPr>
          <p:cNvPr id="10" name="Espace réservé du texte 10">
            <a:extLst>
              <a:ext uri="{FF2B5EF4-FFF2-40B4-BE49-F238E27FC236}">
                <a16:creationId xmlns:a16="http://schemas.microsoft.com/office/drawing/2014/main" id="{39809F78-EA1B-4C23-A53E-7DE8B4A6AE1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34142" y="4117103"/>
            <a:ext cx="2941600" cy="1141882"/>
          </a:xfrm>
        </p:spPr>
        <p:txBody>
          <a:bodyPr rtlCol="0">
            <a:normAutofit/>
          </a:bodyPr>
          <a:lstStyle>
            <a:lvl1pPr marL="0" indent="0" algn="ctr">
              <a:lnSpc>
                <a:spcPct val="15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Description de puce</a:t>
            </a:r>
          </a:p>
        </p:txBody>
      </p:sp>
      <p:sp>
        <p:nvSpPr>
          <p:cNvPr id="15" name="Titre 1">
            <a:extLst>
              <a:ext uri="{FF2B5EF4-FFF2-40B4-BE49-F238E27FC236}">
                <a16:creationId xmlns:a16="http://schemas.microsoft.com/office/drawing/2014/main" id="{4AA3FE14-6E13-47C9-A512-83A96F3DD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1110286"/>
            <a:ext cx="10515600" cy="924808"/>
          </a:xfrm>
        </p:spPr>
        <p:txBody>
          <a:bodyPr lIns="0" rtlCol="0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2D83A9ED-5F19-4646-ADCE-C829C97154DC}"/>
              </a:ext>
            </a:extLst>
          </p:cNvPr>
          <p:cNvCxnSpPr>
            <a:cxnSpLocks/>
          </p:cNvCxnSpPr>
          <p:nvPr userDrawn="1"/>
        </p:nvCxnSpPr>
        <p:spPr>
          <a:xfrm>
            <a:off x="1121228" y="0"/>
            <a:ext cx="0" cy="111028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Espace réservé du texte 8">
            <a:extLst>
              <a:ext uri="{FF2B5EF4-FFF2-40B4-BE49-F238E27FC236}">
                <a16:creationId xmlns:a16="http://schemas.microsoft.com/office/drawing/2014/main" id="{6187F4BE-3AD3-4857-B0A9-A9285E52D819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4706975" y="3266159"/>
            <a:ext cx="2941600" cy="360000"/>
          </a:xfrm>
        </p:spPr>
        <p:txBody>
          <a:bodyPr rtlCol="0" anchor="ctr"/>
          <a:lstStyle>
            <a:lvl1pPr marL="0" indent="0" algn="ctr">
              <a:buFont typeface="Arial" panose="020B0604020202020204" pitchFamily="34" charset="0"/>
              <a:buNone/>
              <a:defRPr lang="en-US" sz="1800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fr-FR" noProof="0"/>
              <a:t>Titre 2</a:t>
            </a:r>
          </a:p>
        </p:txBody>
      </p:sp>
      <p:sp>
        <p:nvSpPr>
          <p:cNvPr id="21" name="Espace réservé du texte 10">
            <a:extLst>
              <a:ext uri="{FF2B5EF4-FFF2-40B4-BE49-F238E27FC236}">
                <a16:creationId xmlns:a16="http://schemas.microsoft.com/office/drawing/2014/main" id="{5F81158B-DA52-484D-8105-92B77E4DC466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706975" y="4117103"/>
            <a:ext cx="2941600" cy="1141882"/>
          </a:xfrm>
        </p:spPr>
        <p:txBody>
          <a:bodyPr rtlCol="0">
            <a:normAutofit/>
          </a:bodyPr>
          <a:lstStyle>
            <a:lvl1pPr marL="0" indent="0" algn="ctr">
              <a:lnSpc>
                <a:spcPct val="15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Description de puce</a:t>
            </a:r>
          </a:p>
        </p:txBody>
      </p:sp>
      <p:sp>
        <p:nvSpPr>
          <p:cNvPr id="23" name="Espace réservé du texte 8">
            <a:extLst>
              <a:ext uri="{FF2B5EF4-FFF2-40B4-BE49-F238E27FC236}">
                <a16:creationId xmlns:a16="http://schemas.microsoft.com/office/drawing/2014/main" id="{9AFDDE4E-007E-431B-937C-1B26959515F6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412200" y="3266159"/>
            <a:ext cx="2941600" cy="360000"/>
          </a:xfrm>
        </p:spPr>
        <p:txBody>
          <a:bodyPr rtlCol="0" anchor="ctr"/>
          <a:lstStyle>
            <a:lvl1pPr marL="0" indent="0" algn="ctr">
              <a:buFont typeface="Arial" panose="020B0604020202020204" pitchFamily="34" charset="0"/>
              <a:buNone/>
              <a:defRPr lang="en-US" sz="1800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fr-FR" noProof="0"/>
              <a:t>Titre 3</a:t>
            </a:r>
          </a:p>
        </p:txBody>
      </p:sp>
      <p:sp>
        <p:nvSpPr>
          <p:cNvPr id="24" name="Espace réservé du texte 10">
            <a:extLst>
              <a:ext uri="{FF2B5EF4-FFF2-40B4-BE49-F238E27FC236}">
                <a16:creationId xmlns:a16="http://schemas.microsoft.com/office/drawing/2014/main" id="{3B096111-A95B-402E-B431-43D852C9E2AD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412200" y="4117103"/>
            <a:ext cx="2941600" cy="1141882"/>
          </a:xfrm>
        </p:spPr>
        <p:txBody>
          <a:bodyPr rtlCol="0">
            <a:normAutofit/>
          </a:bodyPr>
          <a:lstStyle>
            <a:lvl1pPr marL="0" indent="0" algn="ctr">
              <a:lnSpc>
                <a:spcPct val="15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Description de puce</a:t>
            </a:r>
          </a:p>
        </p:txBody>
      </p:sp>
      <p:sp>
        <p:nvSpPr>
          <p:cNvPr id="18" name="Espace réservé de la date 2">
            <a:extLst>
              <a:ext uri="{FF2B5EF4-FFF2-40B4-BE49-F238E27FC236}">
                <a16:creationId xmlns:a16="http://schemas.microsoft.com/office/drawing/2014/main" id="{7EDA1598-95B9-4907-B9B9-46A0B9ACC8DA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19" name="Espace réservé du pied de page 3">
            <a:extLst>
              <a:ext uri="{FF2B5EF4-FFF2-40B4-BE49-F238E27FC236}">
                <a16:creationId xmlns:a16="http://schemas.microsoft.com/office/drawing/2014/main" id="{63AF9C34-CC92-4EDC-9D5F-1FABCEB87400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fr-FR" noProof="0"/>
              <a:t>Pitch deck</a:t>
            </a:r>
          </a:p>
        </p:txBody>
      </p:sp>
      <p:sp>
        <p:nvSpPr>
          <p:cNvPr id="20" name="Espace réservé du numéro de diapositive 4">
            <a:extLst>
              <a:ext uri="{FF2B5EF4-FFF2-40B4-BE49-F238E27FC236}">
                <a16:creationId xmlns:a16="http://schemas.microsoft.com/office/drawing/2014/main" id="{EAEA54FD-376F-4285-9684-F9DFDE0B4727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890367756"/>
      </p:ext>
    </p:extLst>
  </p:cSld>
  <p:clrMapOvr>
    <a:masterClrMapping/>
  </p:clrMapOvr>
  <p:hf hd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FC77FA4A-CE52-4DA0-8842-74FE37E2E8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21BCD1D-6E4A-43CA-A3D4-B104CE27D2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fr-FR" noProof="0"/>
              <a:t>Modifiez les styles du texte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811BDA0-5B55-4A85-ACBF-31F8F3EB21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>
                    <a:lumMod val="50000"/>
                    <a:lumOff val="50000"/>
                  </a:schemeClr>
                </a:solidFill>
              </a:defRPr>
            </a:lvl1pPr>
          </a:lstStyle>
          <a:p>
            <a:pPr rtl="0"/>
            <a:r>
              <a:rPr lang="fr-FR" noProof="0"/>
              <a:t>1/7/20XX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F7AA55C-7321-4214-9297-F53B7B9E50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bg1">
                    <a:lumMod val="50000"/>
                    <a:lumOff val="50000"/>
                  </a:schemeClr>
                </a:solidFill>
              </a:defRPr>
            </a:lvl1pPr>
          </a:lstStyle>
          <a:p>
            <a:pPr rtl="0"/>
            <a:r>
              <a:rPr lang="fr-FR" noProof="0"/>
              <a:t>Pitch deck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E330C71-8F7D-4855-A35C-46C83B4BF4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>
                    <a:lumMod val="50000"/>
                    <a:lumOff val="50000"/>
                  </a:schemeClr>
                </a:solidFill>
              </a:defRPr>
            </a:lvl1pPr>
          </a:lstStyle>
          <a:p>
            <a:pPr rtl="0"/>
            <a:fld id="{9FF96520-E4CE-4EAD-8ABF-1D2297D6B3AA}" type="slidenum">
              <a:rPr lang="fr-FR" noProof="0" smtClean="0"/>
              <a:pPr rtl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44666658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78" r:id="rId3"/>
    <p:sldLayoutId id="2147483667" r:id="rId4"/>
    <p:sldLayoutId id="2147483668" r:id="rId5"/>
    <p:sldLayoutId id="2147483669" r:id="rId6"/>
    <p:sldLayoutId id="2147483670" r:id="rId7"/>
    <p:sldLayoutId id="2147483651" r:id="rId8"/>
    <p:sldLayoutId id="2147483671" r:id="rId9"/>
    <p:sldLayoutId id="2147483679" r:id="rId10"/>
    <p:sldLayoutId id="2147483677" r:id="rId11"/>
    <p:sldLayoutId id="2147483672" r:id="rId12"/>
    <p:sldLayoutId id="2147483652" r:id="rId13"/>
    <p:sldLayoutId id="2147483653" r:id="rId14"/>
    <p:sldLayoutId id="2147483650" r:id="rId15"/>
    <p:sldLayoutId id="2147483654" r:id="rId16"/>
    <p:sldLayoutId id="2147483674" r:id="rId17"/>
    <p:sldLayoutId id="2147483676" r:id="rId18"/>
    <p:sldLayoutId id="2147483673" r:id="rId19"/>
    <p:sldLayoutId id="2147483675" r:id="rId20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Image 23">
            <a:extLst>
              <a:ext uri="{FF2B5EF4-FFF2-40B4-BE49-F238E27FC236}">
                <a16:creationId xmlns:a16="http://schemas.microsoft.com/office/drawing/2014/main" id="{4BDEE1A5-50CD-F1E3-AD59-C14BB77005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8575" y="0"/>
            <a:ext cx="12220575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3108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>
            <a:extLst>
              <a:ext uri="{FF2B5EF4-FFF2-40B4-BE49-F238E27FC236}">
                <a16:creationId xmlns:a16="http://schemas.microsoft.com/office/drawing/2014/main" id="{90DA47D4-A1F1-AA81-4EF0-80AC227AAA2B}"/>
              </a:ext>
            </a:extLst>
          </p:cNvPr>
          <p:cNvSpPr txBox="1"/>
          <p:nvPr/>
        </p:nvSpPr>
        <p:spPr>
          <a:xfrm>
            <a:off x="6232751" y="-4082981"/>
            <a:ext cx="7498897" cy="1548116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100000" dirty="0">
                <a:gradFill flip="none" rotWithShape="1">
                  <a:gsLst>
                    <a:gs pos="0">
                      <a:schemeClr val="accent1">
                        <a:lumMod val="0"/>
                        <a:lumOff val="100000"/>
                      </a:schemeClr>
                    </a:gs>
                    <a:gs pos="17000">
                      <a:schemeClr val="accent1">
                        <a:lumMod val="0"/>
                        <a:lumOff val="100000"/>
                      </a:schemeClr>
                    </a:gs>
                    <a:gs pos="59000">
                      <a:schemeClr val="accent1">
                        <a:lumMod val="100000"/>
                      </a:schemeClr>
                    </a:gs>
                  </a:gsLst>
                  <a:lin ang="13500000" scaled="1"/>
                  <a:tileRect/>
                </a:gradFill>
                <a:latin typeface="Franklin Gothic Demi" panose="020B0703020102020204" pitchFamily="34" charset="0"/>
              </a:rPr>
              <a:t>D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dirty="0"/>
              <a:t>Gestion de projet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35E3EA69-4E0E-41BD-8095-A124225A26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45720" rIns="91440" bIns="45720" rtlCol="0" anchor="t">
            <a:normAutofit/>
          </a:bodyPr>
          <a:lstStyle/>
          <a:p>
            <a:pPr rtl="0"/>
            <a:r>
              <a:rPr lang="fr-FR" dirty="0"/>
              <a:t>Outils collaboratifs</a:t>
            </a:r>
          </a:p>
          <a:p>
            <a:pPr rtl="0"/>
            <a:r>
              <a:rPr lang="fr-FR" dirty="0"/>
              <a:t>Maquettes</a:t>
            </a:r>
          </a:p>
          <a:p>
            <a:pPr rtl="0"/>
            <a:r>
              <a:rPr lang="fr-FR" dirty="0"/>
              <a:t>Charte graphique</a:t>
            </a:r>
          </a:p>
        </p:txBody>
      </p:sp>
      <p:sp>
        <p:nvSpPr>
          <p:cNvPr id="6" name="Espace réservé de la date 5">
            <a:extLst>
              <a:ext uri="{FF2B5EF4-FFF2-40B4-BE49-F238E27FC236}">
                <a16:creationId xmlns:a16="http://schemas.microsoft.com/office/drawing/2014/main" id="{673CABDF-C205-4E5E-92F8-7C5863368C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 noProof="0" dirty="0"/>
              <a:t>06/06/2023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F29EA23-F34E-486A-B8B2-0C30192669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dirty="0">
                <a:solidFill>
                  <a:schemeClr val="tx1">
                    <a:lumMod val="65000"/>
                  </a:schemeClr>
                </a:solidFill>
              </a:rPr>
              <a:t>Diaporama Oral Titre Concepteur Développeur d’Application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28F602C-7F98-4C02-99D4-ED65E00D6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fr-FR" smtClean="0">
                <a:solidFill>
                  <a:schemeClr val="bg1"/>
                </a:solidFill>
              </a:rPr>
              <a:pPr rtl="0"/>
              <a:t>10</a:t>
            </a:fld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FE5CA8DC-C6BA-C12F-8E6C-FF0D8C5C0E65}"/>
              </a:ext>
            </a:extLst>
          </p:cNvPr>
          <p:cNvSpPr txBox="1"/>
          <p:nvPr/>
        </p:nvSpPr>
        <p:spPr>
          <a:xfrm>
            <a:off x="9147284" y="6227250"/>
            <a:ext cx="133373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dirty="0" err="1">
                <a:gradFill flip="none" rotWithShape="1">
                  <a:gsLst>
                    <a:gs pos="0">
                      <a:schemeClr val="accent1">
                        <a:lumMod val="0"/>
                        <a:lumOff val="100000"/>
                      </a:schemeClr>
                    </a:gs>
                    <a:gs pos="17000">
                      <a:schemeClr val="accent1">
                        <a:lumMod val="0"/>
                        <a:lumOff val="100000"/>
                      </a:schemeClr>
                    </a:gs>
                    <a:gs pos="59000">
                      <a:schemeClr val="accent1">
                        <a:lumMod val="100000"/>
                      </a:schemeClr>
                    </a:gs>
                  </a:gsLst>
                  <a:lin ang="13500000" scaled="1"/>
                  <a:tileRect/>
                </a:gradFill>
                <a:latin typeface="Franklin Gothic Demi" panose="020B0703020102020204" pitchFamily="34" charset="0"/>
              </a:rPr>
              <a:t>éveloppeur</a:t>
            </a:r>
            <a:endParaRPr lang="fr-FR" dirty="0">
              <a:gradFill flip="none" rotWithShape="1">
                <a:gsLst>
                  <a:gs pos="0">
                    <a:schemeClr val="accent1">
                      <a:lumMod val="0"/>
                      <a:lumOff val="100000"/>
                    </a:schemeClr>
                  </a:gs>
                  <a:gs pos="17000">
                    <a:schemeClr val="accent1">
                      <a:lumMod val="0"/>
                      <a:lumOff val="100000"/>
                    </a:schemeClr>
                  </a:gs>
                  <a:gs pos="59000">
                    <a:schemeClr val="accent1">
                      <a:lumMod val="100000"/>
                    </a:schemeClr>
                  </a:gs>
                </a:gsLst>
                <a:lin ang="13500000" scaled="1"/>
                <a:tileRect/>
              </a:gradFill>
              <a:latin typeface="Franklin Gothic Demi" panose="020B0703020102020204" pitchFamily="34" charset="0"/>
            </a:endParaRPr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8020D6FE-8E02-E869-889D-6CC730944E81}"/>
              </a:ext>
            </a:extLst>
          </p:cNvPr>
          <p:cNvGrpSpPr/>
          <p:nvPr/>
        </p:nvGrpSpPr>
        <p:grpSpPr>
          <a:xfrm>
            <a:off x="0" y="8951"/>
            <a:ext cx="12192000" cy="961618"/>
            <a:chOff x="10160" y="-11704"/>
            <a:chExt cx="12192000" cy="961618"/>
          </a:xfrm>
        </p:grpSpPr>
        <p:grpSp>
          <p:nvGrpSpPr>
            <p:cNvPr id="10" name="Groupe 9">
              <a:extLst>
                <a:ext uri="{FF2B5EF4-FFF2-40B4-BE49-F238E27FC236}">
                  <a16:creationId xmlns:a16="http://schemas.microsoft.com/office/drawing/2014/main" id="{27264452-BF6D-B2B4-97AD-CAFABFD9D766}"/>
                </a:ext>
              </a:extLst>
            </p:cNvPr>
            <p:cNvGrpSpPr/>
            <p:nvPr/>
          </p:nvGrpSpPr>
          <p:grpSpPr>
            <a:xfrm>
              <a:off x="10160" y="-11704"/>
              <a:ext cx="12192000" cy="961618"/>
              <a:chOff x="0" y="0"/>
              <a:chExt cx="12192000" cy="961618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F93060C9-E011-4BDF-7F4F-486FA7AD8D76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96161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3" name="Flèche : droite 12">
                <a:extLst>
                  <a:ext uri="{FF2B5EF4-FFF2-40B4-BE49-F238E27FC236}">
                    <a16:creationId xmlns:a16="http://schemas.microsoft.com/office/drawing/2014/main" id="{662D1F39-70F6-333E-F80E-0A41C9002894}"/>
                  </a:ext>
                </a:extLst>
              </p:cNvPr>
              <p:cNvSpPr/>
              <p:nvPr/>
            </p:nvSpPr>
            <p:spPr>
              <a:xfrm>
                <a:off x="0" y="292485"/>
                <a:ext cx="12164323" cy="376649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002">
                <a:schemeClr val="dk2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4" name="Rectangle : coins arrondis 13">
                <a:extLst>
                  <a:ext uri="{FF2B5EF4-FFF2-40B4-BE49-F238E27FC236}">
                    <a16:creationId xmlns:a16="http://schemas.microsoft.com/office/drawing/2014/main" id="{1E8E99AC-B2A4-B05B-1DBB-61E9EE910878}"/>
                  </a:ext>
                </a:extLst>
              </p:cNvPr>
              <p:cNvSpPr/>
              <p:nvPr/>
            </p:nvSpPr>
            <p:spPr>
              <a:xfrm>
                <a:off x="282303" y="263745"/>
                <a:ext cx="1055746" cy="444915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Présentation personnelle</a:t>
                </a:r>
              </a:p>
            </p:txBody>
          </p:sp>
          <p:sp>
            <p:nvSpPr>
              <p:cNvPr id="15" name="Rectangle : coins arrondis 14">
                <a:extLst>
                  <a:ext uri="{FF2B5EF4-FFF2-40B4-BE49-F238E27FC236}">
                    <a16:creationId xmlns:a16="http://schemas.microsoft.com/office/drawing/2014/main" id="{E5281644-6AC4-2730-F6B5-194A7D80847A}"/>
                  </a:ext>
                </a:extLst>
              </p:cNvPr>
              <p:cNvSpPr/>
              <p:nvPr/>
            </p:nvSpPr>
            <p:spPr>
              <a:xfrm>
                <a:off x="1652845" y="269044"/>
                <a:ext cx="1056433" cy="444915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Résumé des projets</a:t>
                </a:r>
              </a:p>
            </p:txBody>
          </p:sp>
          <p:sp>
            <p:nvSpPr>
              <p:cNvPr id="16" name="Rectangle : coins arrondis 15">
                <a:extLst>
                  <a:ext uri="{FF2B5EF4-FFF2-40B4-BE49-F238E27FC236}">
                    <a16:creationId xmlns:a16="http://schemas.microsoft.com/office/drawing/2014/main" id="{967EB34C-4823-B742-2FCC-B8532D163C46}"/>
                  </a:ext>
                </a:extLst>
              </p:cNvPr>
              <p:cNvSpPr/>
              <p:nvPr/>
            </p:nvSpPr>
            <p:spPr>
              <a:xfrm>
                <a:off x="3074237" y="279998"/>
                <a:ext cx="1055746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Cahier des charges</a:t>
                </a:r>
              </a:p>
            </p:txBody>
          </p:sp>
          <p:sp>
            <p:nvSpPr>
              <p:cNvPr id="17" name="Rectangle : coins arrondis 16">
                <a:extLst>
                  <a:ext uri="{FF2B5EF4-FFF2-40B4-BE49-F238E27FC236}">
                    <a16:creationId xmlns:a16="http://schemas.microsoft.com/office/drawing/2014/main" id="{4E1C305B-4AEB-532F-88C8-D433A8091A13}"/>
                  </a:ext>
                </a:extLst>
              </p:cNvPr>
              <p:cNvSpPr/>
              <p:nvPr/>
            </p:nvSpPr>
            <p:spPr>
              <a:xfrm>
                <a:off x="4558165" y="279998"/>
                <a:ext cx="1056433" cy="433961"/>
              </a:xfrm>
              <a:prstGeom prst="roundRect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Gestion de projet</a:t>
                </a:r>
              </a:p>
            </p:txBody>
          </p:sp>
          <p:sp>
            <p:nvSpPr>
              <p:cNvPr id="18" name="Rectangle : coins arrondis 17">
                <a:extLst>
                  <a:ext uri="{FF2B5EF4-FFF2-40B4-BE49-F238E27FC236}">
                    <a16:creationId xmlns:a16="http://schemas.microsoft.com/office/drawing/2014/main" id="{3926596C-5DFC-5577-6EBA-A7CC1F98380D}"/>
                  </a:ext>
                </a:extLst>
              </p:cNvPr>
              <p:cNvSpPr/>
              <p:nvPr/>
            </p:nvSpPr>
            <p:spPr>
              <a:xfrm>
                <a:off x="7569769" y="269223"/>
                <a:ext cx="1055746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Réalisation du candidat</a:t>
                </a:r>
              </a:p>
            </p:txBody>
          </p:sp>
          <p:sp>
            <p:nvSpPr>
              <p:cNvPr id="19" name="Rectangle : coins arrondis 18">
                <a:extLst>
                  <a:ext uri="{FF2B5EF4-FFF2-40B4-BE49-F238E27FC236}">
                    <a16:creationId xmlns:a16="http://schemas.microsoft.com/office/drawing/2014/main" id="{D14CDFBC-0D52-28E0-6FBC-E36DD0698D56}"/>
                  </a:ext>
                </a:extLst>
              </p:cNvPr>
              <p:cNvSpPr/>
              <p:nvPr/>
            </p:nvSpPr>
            <p:spPr>
              <a:xfrm>
                <a:off x="9091289" y="269223"/>
                <a:ext cx="1056433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Veille technologique</a:t>
                </a:r>
              </a:p>
            </p:txBody>
          </p:sp>
          <p:sp>
            <p:nvSpPr>
              <p:cNvPr id="20" name="Rectangle : coins arrondis 19">
                <a:extLst>
                  <a:ext uri="{FF2B5EF4-FFF2-40B4-BE49-F238E27FC236}">
                    <a16:creationId xmlns:a16="http://schemas.microsoft.com/office/drawing/2014/main" id="{F3126157-4F70-043F-4F7D-BED0A9F24989}"/>
                  </a:ext>
                </a:extLst>
              </p:cNvPr>
              <p:cNvSpPr/>
              <p:nvPr/>
            </p:nvSpPr>
            <p:spPr>
              <a:xfrm>
                <a:off x="10586064" y="263745"/>
                <a:ext cx="1048786" cy="442000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Conclusion</a:t>
                </a:r>
              </a:p>
            </p:txBody>
          </p:sp>
        </p:grpSp>
        <p:sp>
          <p:nvSpPr>
            <p:cNvPr id="11" name="Rectangle : coins arrondis 10">
              <a:extLst>
                <a:ext uri="{FF2B5EF4-FFF2-40B4-BE49-F238E27FC236}">
                  <a16:creationId xmlns:a16="http://schemas.microsoft.com/office/drawing/2014/main" id="{E4E19E9E-C6E9-4618-42EB-1585019F4650}"/>
                </a:ext>
              </a:extLst>
            </p:cNvPr>
            <p:cNvSpPr/>
            <p:nvPr/>
          </p:nvSpPr>
          <p:spPr>
            <a:xfrm>
              <a:off x="6060265" y="257519"/>
              <a:ext cx="1055746" cy="433961"/>
            </a:xfrm>
            <a:prstGeom prst="round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900" dirty="0">
                  <a:solidFill>
                    <a:schemeClr val="bg1"/>
                  </a:solidFill>
                </a:rPr>
                <a:t>Spécifications fonctionnelles &amp; techniques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39805396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re 18">
            <a:extLst>
              <a:ext uri="{FF2B5EF4-FFF2-40B4-BE49-F238E27FC236}">
                <a16:creationId xmlns:a16="http://schemas.microsoft.com/office/drawing/2014/main" id="{0530C6EC-AF6A-63B0-5C0C-5ED5C85DC3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90" y="468946"/>
            <a:ext cx="3850986" cy="1110286"/>
          </a:xfrm>
        </p:spPr>
        <p:txBody>
          <a:bodyPr>
            <a:normAutofit/>
          </a:bodyPr>
          <a:lstStyle/>
          <a:p>
            <a:r>
              <a:rPr lang="fr-FR" dirty="0"/>
              <a:t>Outils collaboratifs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1A2DB8C-A8F2-031B-C6A0-53E0BC3BAFC0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fr-FR" noProof="0" dirty="0"/>
              <a:t>06/06/2023</a:t>
            </a: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324CD6A-FB6D-AE23-9BA9-6EC1FDB49084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fr-FR" dirty="0">
                <a:solidFill>
                  <a:schemeClr val="tx1">
                    <a:lumMod val="65000"/>
                  </a:schemeClr>
                </a:solidFill>
              </a:rPr>
              <a:t>Diaporama Oral Titre Concepteur Développeur d’Application</a:t>
            </a:r>
            <a:endParaRPr lang="fr-FR" noProof="0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6DC36FE-C0A0-61C2-BB36-5D94C32331A7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pPr rtl="0"/>
            <a:fld id="{9FF96520-E4CE-4EAD-8ABF-1D2297D6B3AA}" type="slidenum">
              <a:rPr lang="fr-FR" noProof="0" smtClean="0"/>
              <a:pPr rtl="0"/>
              <a:t>11</a:t>
            </a:fld>
            <a:endParaRPr lang="fr-FR" noProof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58A01C24-2ABB-AD77-3BF0-0376FEF41E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8600" y="1953896"/>
            <a:ext cx="2341384" cy="2482897"/>
          </a:xfrm>
          <a:prstGeom prst="rect">
            <a:avLst/>
          </a:prstGeom>
        </p:spPr>
      </p:pic>
      <p:sp>
        <p:nvSpPr>
          <p:cNvPr id="4" name="Titre 18">
            <a:extLst>
              <a:ext uri="{FF2B5EF4-FFF2-40B4-BE49-F238E27FC236}">
                <a16:creationId xmlns:a16="http://schemas.microsoft.com/office/drawing/2014/main" id="{E3671FD7-507A-07A3-CB07-49AE99084D15}"/>
              </a:ext>
            </a:extLst>
          </p:cNvPr>
          <p:cNvSpPr txBox="1">
            <a:spLocks/>
          </p:cNvSpPr>
          <p:nvPr/>
        </p:nvSpPr>
        <p:spPr>
          <a:xfrm>
            <a:off x="3984166" y="477910"/>
            <a:ext cx="3850986" cy="1110286"/>
          </a:xfrm>
          <a:prstGeom prst="rect">
            <a:avLst/>
          </a:prstGeom>
        </p:spPr>
        <p:txBody>
          <a:bodyPr vert="horz" lIns="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IAPM Desktop</a:t>
            </a:r>
          </a:p>
        </p:txBody>
      </p:sp>
      <p:sp>
        <p:nvSpPr>
          <p:cNvPr id="8" name="Sous-titre 2">
            <a:extLst>
              <a:ext uri="{FF2B5EF4-FFF2-40B4-BE49-F238E27FC236}">
                <a16:creationId xmlns:a16="http://schemas.microsoft.com/office/drawing/2014/main" id="{B58B78AE-A615-6CBD-E0EE-83D6A7FF0275}"/>
              </a:ext>
            </a:extLst>
          </p:cNvPr>
          <p:cNvSpPr txBox="1">
            <a:spLocks/>
          </p:cNvSpPr>
          <p:nvPr/>
        </p:nvSpPr>
        <p:spPr>
          <a:xfrm>
            <a:off x="174811" y="2133304"/>
            <a:ext cx="3212568" cy="749855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 err="1"/>
              <a:t>Github</a:t>
            </a:r>
            <a:endParaRPr lang="fr-FR" sz="1800" dirty="0"/>
          </a:p>
          <a:p>
            <a:pPr lvl="1"/>
            <a:r>
              <a:rPr lang="fr-FR" sz="1400" dirty="0"/>
              <a:t>Branches</a:t>
            </a:r>
          </a:p>
        </p:txBody>
      </p:sp>
      <p:sp>
        <p:nvSpPr>
          <p:cNvPr id="9" name="Sous-titre 2">
            <a:extLst>
              <a:ext uri="{FF2B5EF4-FFF2-40B4-BE49-F238E27FC236}">
                <a16:creationId xmlns:a16="http://schemas.microsoft.com/office/drawing/2014/main" id="{104494FF-3FCA-687F-D132-407A33121AC8}"/>
              </a:ext>
            </a:extLst>
          </p:cNvPr>
          <p:cNvSpPr txBox="1">
            <a:spLocks/>
          </p:cNvSpPr>
          <p:nvPr/>
        </p:nvSpPr>
        <p:spPr>
          <a:xfrm>
            <a:off x="174811" y="3062303"/>
            <a:ext cx="3212568" cy="749855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/>
              <a:t>Trello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266E2126-6350-B465-BF95-CBEEEFEF81B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187"/>
          <a:stretch/>
        </p:blipFill>
        <p:spPr>
          <a:xfrm>
            <a:off x="7416351" y="1949365"/>
            <a:ext cx="1474097" cy="1479635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08043340-546F-2ECC-169C-62C23436AC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70086" y="2315679"/>
            <a:ext cx="2616048" cy="747005"/>
          </a:xfrm>
          <a:prstGeom prst="rect">
            <a:avLst/>
          </a:prstGeom>
        </p:spPr>
      </p:pic>
      <p:sp>
        <p:nvSpPr>
          <p:cNvPr id="14" name="Sous-titre 2">
            <a:extLst>
              <a:ext uri="{FF2B5EF4-FFF2-40B4-BE49-F238E27FC236}">
                <a16:creationId xmlns:a16="http://schemas.microsoft.com/office/drawing/2014/main" id="{4A547754-FA24-7C22-371F-CE5AD9E1FB0C}"/>
              </a:ext>
            </a:extLst>
          </p:cNvPr>
          <p:cNvSpPr txBox="1">
            <a:spLocks/>
          </p:cNvSpPr>
          <p:nvPr/>
        </p:nvSpPr>
        <p:spPr>
          <a:xfrm>
            <a:off x="174811" y="3849482"/>
            <a:ext cx="3212568" cy="749855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/>
              <a:t>Slack</a:t>
            </a:r>
          </a:p>
        </p:txBody>
      </p:sp>
      <p:pic>
        <p:nvPicPr>
          <p:cNvPr id="22" name="Image 21">
            <a:extLst>
              <a:ext uri="{FF2B5EF4-FFF2-40B4-BE49-F238E27FC236}">
                <a16:creationId xmlns:a16="http://schemas.microsoft.com/office/drawing/2014/main" id="{87E02AC0-5ED8-2B8B-6841-AD9E59B8F6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46307" y="3369799"/>
            <a:ext cx="2964021" cy="2964021"/>
          </a:xfrm>
          <a:prstGeom prst="rect">
            <a:avLst/>
          </a:prstGeom>
        </p:spPr>
      </p:pic>
      <p:sp>
        <p:nvSpPr>
          <p:cNvPr id="24" name="Sous-titre 2">
            <a:extLst>
              <a:ext uri="{FF2B5EF4-FFF2-40B4-BE49-F238E27FC236}">
                <a16:creationId xmlns:a16="http://schemas.microsoft.com/office/drawing/2014/main" id="{0CE7F7B5-6B5A-96B8-558E-A4DEE81F0CC3}"/>
              </a:ext>
            </a:extLst>
          </p:cNvPr>
          <p:cNvSpPr txBox="1">
            <a:spLocks/>
          </p:cNvSpPr>
          <p:nvPr/>
        </p:nvSpPr>
        <p:spPr>
          <a:xfrm>
            <a:off x="174810" y="4599337"/>
            <a:ext cx="4114800" cy="1130435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 dirty="0"/>
              <a:t>Gestion du temps / Répartitions tâches</a:t>
            </a:r>
          </a:p>
          <a:p>
            <a:pPr lvl="1"/>
            <a:r>
              <a:rPr lang="fr-FR" sz="1200" dirty="0"/>
              <a:t>Diagramme de Gantt</a:t>
            </a:r>
          </a:p>
          <a:p>
            <a:pPr lvl="1"/>
            <a:r>
              <a:rPr lang="fr-FR" sz="1200" dirty="0"/>
              <a:t>Diagramme de PERT</a:t>
            </a:r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DC366260-FE08-68FA-512B-BEC9C5832F86}"/>
              </a:ext>
            </a:extLst>
          </p:cNvPr>
          <p:cNvGrpSpPr/>
          <p:nvPr/>
        </p:nvGrpSpPr>
        <p:grpSpPr>
          <a:xfrm>
            <a:off x="0" y="8951"/>
            <a:ext cx="12192000" cy="961618"/>
            <a:chOff x="10160" y="-11704"/>
            <a:chExt cx="12192000" cy="961618"/>
          </a:xfrm>
        </p:grpSpPr>
        <p:grpSp>
          <p:nvGrpSpPr>
            <p:cNvPr id="10" name="Groupe 9">
              <a:extLst>
                <a:ext uri="{FF2B5EF4-FFF2-40B4-BE49-F238E27FC236}">
                  <a16:creationId xmlns:a16="http://schemas.microsoft.com/office/drawing/2014/main" id="{593D98E6-FA7E-ECE3-CD91-9CA1A544C3A5}"/>
                </a:ext>
              </a:extLst>
            </p:cNvPr>
            <p:cNvGrpSpPr/>
            <p:nvPr/>
          </p:nvGrpSpPr>
          <p:grpSpPr>
            <a:xfrm>
              <a:off x="10160" y="-11704"/>
              <a:ext cx="12192000" cy="961618"/>
              <a:chOff x="0" y="0"/>
              <a:chExt cx="12192000" cy="961618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304F39E0-FAF2-BBC7-5DAC-0C3740CE5107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96161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6" name="Flèche : droite 15">
                <a:extLst>
                  <a:ext uri="{FF2B5EF4-FFF2-40B4-BE49-F238E27FC236}">
                    <a16:creationId xmlns:a16="http://schemas.microsoft.com/office/drawing/2014/main" id="{D92018BB-5AD0-17BA-175D-790A042D9DAA}"/>
                  </a:ext>
                </a:extLst>
              </p:cNvPr>
              <p:cNvSpPr/>
              <p:nvPr/>
            </p:nvSpPr>
            <p:spPr>
              <a:xfrm>
                <a:off x="0" y="292485"/>
                <a:ext cx="12164323" cy="376649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002">
                <a:schemeClr val="dk2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7" name="Rectangle : coins arrondis 16">
                <a:extLst>
                  <a:ext uri="{FF2B5EF4-FFF2-40B4-BE49-F238E27FC236}">
                    <a16:creationId xmlns:a16="http://schemas.microsoft.com/office/drawing/2014/main" id="{D2DEB89F-7983-DD1F-360F-D4764D91FB67}"/>
                  </a:ext>
                </a:extLst>
              </p:cNvPr>
              <p:cNvSpPr/>
              <p:nvPr/>
            </p:nvSpPr>
            <p:spPr>
              <a:xfrm>
                <a:off x="282303" y="263745"/>
                <a:ext cx="1055746" cy="444915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Présentation personnelle</a:t>
                </a:r>
              </a:p>
            </p:txBody>
          </p:sp>
          <p:sp>
            <p:nvSpPr>
              <p:cNvPr id="18" name="Rectangle : coins arrondis 17">
                <a:extLst>
                  <a:ext uri="{FF2B5EF4-FFF2-40B4-BE49-F238E27FC236}">
                    <a16:creationId xmlns:a16="http://schemas.microsoft.com/office/drawing/2014/main" id="{51AA4179-8E58-11C6-C3FD-8F1C3E00C41E}"/>
                  </a:ext>
                </a:extLst>
              </p:cNvPr>
              <p:cNvSpPr/>
              <p:nvPr/>
            </p:nvSpPr>
            <p:spPr>
              <a:xfrm>
                <a:off x="1652845" y="269044"/>
                <a:ext cx="1056433" cy="444915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Résumé des projets</a:t>
                </a:r>
              </a:p>
            </p:txBody>
          </p:sp>
          <p:sp>
            <p:nvSpPr>
              <p:cNvPr id="20" name="Rectangle : coins arrondis 19">
                <a:extLst>
                  <a:ext uri="{FF2B5EF4-FFF2-40B4-BE49-F238E27FC236}">
                    <a16:creationId xmlns:a16="http://schemas.microsoft.com/office/drawing/2014/main" id="{D9C6E1A8-7D10-88B3-8746-E4F5001E9E4D}"/>
                  </a:ext>
                </a:extLst>
              </p:cNvPr>
              <p:cNvSpPr/>
              <p:nvPr/>
            </p:nvSpPr>
            <p:spPr>
              <a:xfrm>
                <a:off x="3074237" y="279998"/>
                <a:ext cx="1055746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Cahier des charges</a:t>
                </a:r>
              </a:p>
            </p:txBody>
          </p:sp>
          <p:sp>
            <p:nvSpPr>
              <p:cNvPr id="21" name="Rectangle : coins arrondis 20">
                <a:extLst>
                  <a:ext uri="{FF2B5EF4-FFF2-40B4-BE49-F238E27FC236}">
                    <a16:creationId xmlns:a16="http://schemas.microsoft.com/office/drawing/2014/main" id="{3FA91740-366B-8255-3F50-78773069F443}"/>
                  </a:ext>
                </a:extLst>
              </p:cNvPr>
              <p:cNvSpPr/>
              <p:nvPr/>
            </p:nvSpPr>
            <p:spPr>
              <a:xfrm>
                <a:off x="4558165" y="279998"/>
                <a:ext cx="1056433" cy="433961"/>
              </a:xfrm>
              <a:prstGeom prst="roundRect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Gestion de projet</a:t>
                </a:r>
              </a:p>
            </p:txBody>
          </p:sp>
          <p:sp>
            <p:nvSpPr>
              <p:cNvPr id="23" name="Rectangle : coins arrondis 22">
                <a:extLst>
                  <a:ext uri="{FF2B5EF4-FFF2-40B4-BE49-F238E27FC236}">
                    <a16:creationId xmlns:a16="http://schemas.microsoft.com/office/drawing/2014/main" id="{D7279AF3-9192-C45C-CB23-ECA8B53C1587}"/>
                  </a:ext>
                </a:extLst>
              </p:cNvPr>
              <p:cNvSpPr/>
              <p:nvPr/>
            </p:nvSpPr>
            <p:spPr>
              <a:xfrm>
                <a:off x="7569769" y="269223"/>
                <a:ext cx="1055746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Réalisation du candidat</a:t>
                </a:r>
              </a:p>
            </p:txBody>
          </p:sp>
          <p:sp>
            <p:nvSpPr>
              <p:cNvPr id="27" name="Rectangle : coins arrondis 26">
                <a:extLst>
                  <a:ext uri="{FF2B5EF4-FFF2-40B4-BE49-F238E27FC236}">
                    <a16:creationId xmlns:a16="http://schemas.microsoft.com/office/drawing/2014/main" id="{5BFA4721-A541-2065-2098-17593B371D3D}"/>
                  </a:ext>
                </a:extLst>
              </p:cNvPr>
              <p:cNvSpPr/>
              <p:nvPr/>
            </p:nvSpPr>
            <p:spPr>
              <a:xfrm>
                <a:off x="9091289" y="269223"/>
                <a:ext cx="1056433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Veille technologique</a:t>
                </a:r>
              </a:p>
            </p:txBody>
          </p:sp>
          <p:sp>
            <p:nvSpPr>
              <p:cNvPr id="38" name="Rectangle : coins arrondis 37">
                <a:extLst>
                  <a:ext uri="{FF2B5EF4-FFF2-40B4-BE49-F238E27FC236}">
                    <a16:creationId xmlns:a16="http://schemas.microsoft.com/office/drawing/2014/main" id="{613A740F-2DDC-4895-3034-5C912F016B45}"/>
                  </a:ext>
                </a:extLst>
              </p:cNvPr>
              <p:cNvSpPr/>
              <p:nvPr/>
            </p:nvSpPr>
            <p:spPr>
              <a:xfrm>
                <a:off x="10586064" y="263745"/>
                <a:ext cx="1048786" cy="442000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Conclusion</a:t>
                </a:r>
              </a:p>
            </p:txBody>
          </p:sp>
        </p:grpSp>
        <p:sp>
          <p:nvSpPr>
            <p:cNvPr id="12" name="Rectangle : coins arrondis 11">
              <a:extLst>
                <a:ext uri="{FF2B5EF4-FFF2-40B4-BE49-F238E27FC236}">
                  <a16:creationId xmlns:a16="http://schemas.microsoft.com/office/drawing/2014/main" id="{37CEE456-818E-D81A-1283-B82813C82D7F}"/>
                </a:ext>
              </a:extLst>
            </p:cNvPr>
            <p:cNvSpPr/>
            <p:nvPr/>
          </p:nvSpPr>
          <p:spPr>
            <a:xfrm>
              <a:off x="6060265" y="257519"/>
              <a:ext cx="1055746" cy="433961"/>
            </a:xfrm>
            <a:prstGeom prst="round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900" dirty="0">
                  <a:solidFill>
                    <a:schemeClr val="bg1"/>
                  </a:solidFill>
                </a:rPr>
                <a:t>Spécifications fonctionnelles &amp; techniques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496755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re 18">
            <a:extLst>
              <a:ext uri="{FF2B5EF4-FFF2-40B4-BE49-F238E27FC236}">
                <a16:creationId xmlns:a16="http://schemas.microsoft.com/office/drawing/2014/main" id="{0530C6EC-AF6A-63B0-5C0C-5ED5C85DC3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90" y="468946"/>
            <a:ext cx="3850986" cy="1110286"/>
          </a:xfrm>
        </p:spPr>
        <p:txBody>
          <a:bodyPr>
            <a:normAutofit/>
          </a:bodyPr>
          <a:lstStyle/>
          <a:p>
            <a:r>
              <a:rPr lang="fr-FR" dirty="0"/>
              <a:t>Maquettes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1A2DB8C-A8F2-031B-C6A0-53E0BC3BAFC0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fr-FR" noProof="0" dirty="0"/>
              <a:t>06/06/2023</a:t>
            </a: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324CD6A-FB6D-AE23-9BA9-6EC1FDB49084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fr-FR" dirty="0">
                <a:solidFill>
                  <a:schemeClr val="tx1">
                    <a:lumMod val="65000"/>
                  </a:schemeClr>
                </a:solidFill>
              </a:rPr>
              <a:t>Diaporama Oral Titre Concepteur Développeur d’Application</a:t>
            </a:r>
            <a:endParaRPr lang="fr-FR" noProof="0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6DC36FE-C0A0-61C2-BB36-5D94C32331A7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pPr rtl="0"/>
            <a:fld id="{9FF96520-E4CE-4EAD-8ABF-1D2297D6B3AA}" type="slidenum">
              <a:rPr lang="fr-FR" noProof="0" smtClean="0"/>
              <a:pPr rtl="0"/>
              <a:t>12</a:t>
            </a:fld>
            <a:endParaRPr lang="fr-FR" noProof="0"/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B8CF9C35-A190-097B-1C4E-F3FE03F770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8600" y="1681121"/>
            <a:ext cx="6924328" cy="4788000"/>
          </a:xfrm>
          <a:prstGeom prst="rect">
            <a:avLst/>
          </a:prstGeom>
        </p:spPr>
      </p:pic>
      <p:sp>
        <p:nvSpPr>
          <p:cNvPr id="55" name="Sous-titre 2">
            <a:extLst>
              <a:ext uri="{FF2B5EF4-FFF2-40B4-BE49-F238E27FC236}">
                <a16:creationId xmlns:a16="http://schemas.microsoft.com/office/drawing/2014/main" id="{CF417C84-D544-DF0E-92C8-3FF5DF1C2878}"/>
              </a:ext>
            </a:extLst>
          </p:cNvPr>
          <p:cNvSpPr txBox="1">
            <a:spLocks/>
          </p:cNvSpPr>
          <p:nvPr/>
        </p:nvSpPr>
        <p:spPr>
          <a:xfrm>
            <a:off x="174811" y="2133304"/>
            <a:ext cx="3212568" cy="365125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/>
              <a:t>Storyboards</a:t>
            </a:r>
          </a:p>
        </p:txBody>
      </p:sp>
      <p:sp>
        <p:nvSpPr>
          <p:cNvPr id="56" name="Sous-titre 2">
            <a:extLst>
              <a:ext uri="{FF2B5EF4-FFF2-40B4-BE49-F238E27FC236}">
                <a16:creationId xmlns:a16="http://schemas.microsoft.com/office/drawing/2014/main" id="{3146A8AE-9BDA-AC47-87DF-A5CF3321FAE2}"/>
              </a:ext>
            </a:extLst>
          </p:cNvPr>
          <p:cNvSpPr txBox="1">
            <a:spLocks/>
          </p:cNvSpPr>
          <p:nvPr/>
        </p:nvSpPr>
        <p:spPr>
          <a:xfrm>
            <a:off x="174811" y="3548828"/>
            <a:ext cx="3212568" cy="365125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/>
              <a:t>Maquettes</a:t>
            </a:r>
          </a:p>
        </p:txBody>
      </p:sp>
      <p:pic>
        <p:nvPicPr>
          <p:cNvPr id="62" name="Image 61">
            <a:extLst>
              <a:ext uri="{FF2B5EF4-FFF2-40B4-BE49-F238E27FC236}">
                <a16:creationId xmlns:a16="http://schemas.microsoft.com/office/drawing/2014/main" id="{8D84B221-A39C-D9BA-3A54-B0AFCA1C17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1053" y="1793891"/>
            <a:ext cx="6094445" cy="4596180"/>
          </a:xfrm>
          <a:prstGeom prst="rect">
            <a:avLst/>
          </a:prstGeom>
        </p:spPr>
      </p:pic>
      <p:sp>
        <p:nvSpPr>
          <p:cNvPr id="63" name="Titre 18">
            <a:extLst>
              <a:ext uri="{FF2B5EF4-FFF2-40B4-BE49-F238E27FC236}">
                <a16:creationId xmlns:a16="http://schemas.microsoft.com/office/drawing/2014/main" id="{C7E1D661-4F1D-C4D2-2492-5A9CBCEE59C5}"/>
              </a:ext>
            </a:extLst>
          </p:cNvPr>
          <p:cNvSpPr txBox="1">
            <a:spLocks/>
          </p:cNvSpPr>
          <p:nvPr/>
        </p:nvSpPr>
        <p:spPr>
          <a:xfrm>
            <a:off x="3984166" y="477910"/>
            <a:ext cx="3850986" cy="1110286"/>
          </a:xfrm>
          <a:prstGeom prst="rect">
            <a:avLst/>
          </a:prstGeom>
        </p:spPr>
        <p:txBody>
          <a:bodyPr vert="horz" lIns="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IAPM Desktop</a:t>
            </a:r>
          </a:p>
        </p:txBody>
      </p:sp>
      <p:sp>
        <p:nvSpPr>
          <p:cNvPr id="64" name="Titre 18">
            <a:extLst>
              <a:ext uri="{FF2B5EF4-FFF2-40B4-BE49-F238E27FC236}">
                <a16:creationId xmlns:a16="http://schemas.microsoft.com/office/drawing/2014/main" id="{1903639C-E070-0AC6-4EC6-A191F0ECA582}"/>
              </a:ext>
            </a:extLst>
          </p:cNvPr>
          <p:cNvSpPr txBox="1">
            <a:spLocks/>
          </p:cNvSpPr>
          <p:nvPr/>
        </p:nvSpPr>
        <p:spPr>
          <a:xfrm>
            <a:off x="3982945" y="467929"/>
            <a:ext cx="3850986" cy="1110286"/>
          </a:xfrm>
          <a:prstGeom prst="rect">
            <a:avLst/>
          </a:prstGeom>
        </p:spPr>
        <p:txBody>
          <a:bodyPr vert="horz" lIns="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IAPM Mobile</a:t>
            </a:r>
          </a:p>
        </p:txBody>
      </p:sp>
      <p:pic>
        <p:nvPicPr>
          <p:cNvPr id="60" name="Image 59">
            <a:extLst>
              <a:ext uri="{FF2B5EF4-FFF2-40B4-BE49-F238E27FC236}">
                <a16:creationId xmlns:a16="http://schemas.microsoft.com/office/drawing/2014/main" id="{73BBE5DE-D05B-363A-77C2-9DD55FD2F7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50353" y="3999345"/>
            <a:ext cx="4014478" cy="2390726"/>
          </a:xfrm>
          <a:prstGeom prst="rect">
            <a:avLst/>
          </a:prstGeom>
        </p:spPr>
      </p:pic>
      <p:pic>
        <p:nvPicPr>
          <p:cNvPr id="58" name="Image 57">
            <a:extLst>
              <a:ext uri="{FF2B5EF4-FFF2-40B4-BE49-F238E27FC236}">
                <a16:creationId xmlns:a16="http://schemas.microsoft.com/office/drawing/2014/main" id="{6E767166-5221-D1BE-3F8F-22F6E593EB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17576" y="1814139"/>
            <a:ext cx="4011753" cy="2390725"/>
          </a:xfrm>
          <a:prstGeom prst="rect">
            <a:avLst/>
          </a:prstGeom>
        </p:spPr>
      </p:pic>
      <p:sp>
        <p:nvSpPr>
          <p:cNvPr id="65" name="Rectangle : coins arrondis 64">
            <a:extLst>
              <a:ext uri="{FF2B5EF4-FFF2-40B4-BE49-F238E27FC236}">
                <a16:creationId xmlns:a16="http://schemas.microsoft.com/office/drawing/2014/main" id="{B00BD893-FEFC-1AE1-71A2-F8BAF9CD9489}"/>
              </a:ext>
            </a:extLst>
          </p:cNvPr>
          <p:cNvSpPr/>
          <p:nvPr/>
        </p:nvSpPr>
        <p:spPr>
          <a:xfrm>
            <a:off x="8938430" y="2388637"/>
            <a:ext cx="2875275" cy="891205"/>
          </a:xfrm>
          <a:prstGeom prst="roundRect">
            <a:avLst/>
          </a:prstGeom>
          <a:solidFill>
            <a:schemeClr val="bg2">
              <a:lumMod val="50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Menu</a:t>
            </a:r>
          </a:p>
        </p:txBody>
      </p:sp>
      <p:sp>
        <p:nvSpPr>
          <p:cNvPr id="66" name="Rectangle : coins arrondis 65">
            <a:extLst>
              <a:ext uri="{FF2B5EF4-FFF2-40B4-BE49-F238E27FC236}">
                <a16:creationId xmlns:a16="http://schemas.microsoft.com/office/drawing/2014/main" id="{64766DA8-6640-B46B-170E-D9EA3C5B11AB}"/>
              </a:ext>
            </a:extLst>
          </p:cNvPr>
          <p:cNvSpPr/>
          <p:nvPr/>
        </p:nvSpPr>
        <p:spPr>
          <a:xfrm>
            <a:off x="4485814" y="5056740"/>
            <a:ext cx="2875275" cy="891205"/>
          </a:xfrm>
          <a:prstGeom prst="roundRect">
            <a:avLst/>
          </a:prstGeom>
          <a:solidFill>
            <a:schemeClr val="bg2">
              <a:lumMod val="50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Formulaire gestion clients</a:t>
            </a:r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31CD706B-CC82-A5A6-CF1F-E98E45BF5F09}"/>
              </a:ext>
            </a:extLst>
          </p:cNvPr>
          <p:cNvGrpSpPr/>
          <p:nvPr/>
        </p:nvGrpSpPr>
        <p:grpSpPr>
          <a:xfrm>
            <a:off x="0" y="8951"/>
            <a:ext cx="12192000" cy="961618"/>
            <a:chOff x="10160" y="-11704"/>
            <a:chExt cx="12192000" cy="961618"/>
          </a:xfrm>
        </p:grpSpPr>
        <p:grpSp>
          <p:nvGrpSpPr>
            <p:cNvPr id="3" name="Groupe 2">
              <a:extLst>
                <a:ext uri="{FF2B5EF4-FFF2-40B4-BE49-F238E27FC236}">
                  <a16:creationId xmlns:a16="http://schemas.microsoft.com/office/drawing/2014/main" id="{120DA93F-004E-5974-CA44-3ECD8C7684E7}"/>
                </a:ext>
              </a:extLst>
            </p:cNvPr>
            <p:cNvGrpSpPr/>
            <p:nvPr/>
          </p:nvGrpSpPr>
          <p:grpSpPr>
            <a:xfrm>
              <a:off x="10160" y="-11704"/>
              <a:ext cx="12192000" cy="961618"/>
              <a:chOff x="0" y="0"/>
              <a:chExt cx="12192000" cy="961618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B89A6454-5BEA-40AE-C6E3-62803170A97E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96161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9" name="Flèche : droite 8">
                <a:extLst>
                  <a:ext uri="{FF2B5EF4-FFF2-40B4-BE49-F238E27FC236}">
                    <a16:creationId xmlns:a16="http://schemas.microsoft.com/office/drawing/2014/main" id="{AC871340-FC05-51B3-D198-3B02FD4CF424}"/>
                  </a:ext>
                </a:extLst>
              </p:cNvPr>
              <p:cNvSpPr/>
              <p:nvPr/>
            </p:nvSpPr>
            <p:spPr>
              <a:xfrm>
                <a:off x="0" y="292485"/>
                <a:ext cx="12164323" cy="376649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002">
                <a:schemeClr val="dk2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0" name="Rectangle : coins arrondis 9">
                <a:extLst>
                  <a:ext uri="{FF2B5EF4-FFF2-40B4-BE49-F238E27FC236}">
                    <a16:creationId xmlns:a16="http://schemas.microsoft.com/office/drawing/2014/main" id="{8A22FE81-6FE5-337E-7E29-0912E3C8F562}"/>
                  </a:ext>
                </a:extLst>
              </p:cNvPr>
              <p:cNvSpPr/>
              <p:nvPr/>
            </p:nvSpPr>
            <p:spPr>
              <a:xfrm>
                <a:off x="282303" y="263745"/>
                <a:ext cx="1055746" cy="444915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Présentation personnelle</a:t>
                </a:r>
              </a:p>
            </p:txBody>
          </p:sp>
          <p:sp>
            <p:nvSpPr>
              <p:cNvPr id="11" name="Rectangle : coins arrondis 10">
                <a:extLst>
                  <a:ext uri="{FF2B5EF4-FFF2-40B4-BE49-F238E27FC236}">
                    <a16:creationId xmlns:a16="http://schemas.microsoft.com/office/drawing/2014/main" id="{0656F713-D0C8-495D-4446-883A322C013D}"/>
                  </a:ext>
                </a:extLst>
              </p:cNvPr>
              <p:cNvSpPr/>
              <p:nvPr/>
            </p:nvSpPr>
            <p:spPr>
              <a:xfrm>
                <a:off x="1652845" y="269044"/>
                <a:ext cx="1056433" cy="444915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Résumé des projets</a:t>
                </a:r>
              </a:p>
            </p:txBody>
          </p:sp>
          <p:sp>
            <p:nvSpPr>
              <p:cNvPr id="12" name="Rectangle : coins arrondis 11">
                <a:extLst>
                  <a:ext uri="{FF2B5EF4-FFF2-40B4-BE49-F238E27FC236}">
                    <a16:creationId xmlns:a16="http://schemas.microsoft.com/office/drawing/2014/main" id="{208C52DE-EF72-5627-DF41-EBE16B631850}"/>
                  </a:ext>
                </a:extLst>
              </p:cNvPr>
              <p:cNvSpPr/>
              <p:nvPr/>
            </p:nvSpPr>
            <p:spPr>
              <a:xfrm>
                <a:off x="3074237" y="279998"/>
                <a:ext cx="1055746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Cahier des charges</a:t>
                </a:r>
              </a:p>
            </p:txBody>
          </p:sp>
          <p:sp>
            <p:nvSpPr>
              <p:cNvPr id="13" name="Rectangle : coins arrondis 12">
                <a:extLst>
                  <a:ext uri="{FF2B5EF4-FFF2-40B4-BE49-F238E27FC236}">
                    <a16:creationId xmlns:a16="http://schemas.microsoft.com/office/drawing/2014/main" id="{62ECCC5F-0DF8-B032-4BAB-2CF918ABD3A4}"/>
                  </a:ext>
                </a:extLst>
              </p:cNvPr>
              <p:cNvSpPr/>
              <p:nvPr/>
            </p:nvSpPr>
            <p:spPr>
              <a:xfrm>
                <a:off x="4558165" y="279998"/>
                <a:ext cx="1056433" cy="433961"/>
              </a:xfrm>
              <a:prstGeom prst="roundRect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Gestion de projet</a:t>
                </a:r>
              </a:p>
            </p:txBody>
          </p:sp>
          <p:sp>
            <p:nvSpPr>
              <p:cNvPr id="14" name="Rectangle : coins arrondis 13">
                <a:extLst>
                  <a:ext uri="{FF2B5EF4-FFF2-40B4-BE49-F238E27FC236}">
                    <a16:creationId xmlns:a16="http://schemas.microsoft.com/office/drawing/2014/main" id="{B718742B-8522-7D15-218C-404F66B5B52D}"/>
                  </a:ext>
                </a:extLst>
              </p:cNvPr>
              <p:cNvSpPr/>
              <p:nvPr/>
            </p:nvSpPr>
            <p:spPr>
              <a:xfrm>
                <a:off x="7569769" y="269223"/>
                <a:ext cx="1055746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Réalisation du candidat</a:t>
                </a:r>
              </a:p>
            </p:txBody>
          </p:sp>
          <p:sp>
            <p:nvSpPr>
              <p:cNvPr id="15" name="Rectangle : coins arrondis 14">
                <a:extLst>
                  <a:ext uri="{FF2B5EF4-FFF2-40B4-BE49-F238E27FC236}">
                    <a16:creationId xmlns:a16="http://schemas.microsoft.com/office/drawing/2014/main" id="{2ED2CBD6-FCDD-5FB7-A21A-07219D7420FC}"/>
                  </a:ext>
                </a:extLst>
              </p:cNvPr>
              <p:cNvSpPr/>
              <p:nvPr/>
            </p:nvSpPr>
            <p:spPr>
              <a:xfrm>
                <a:off x="9091289" y="269223"/>
                <a:ext cx="1056433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Veille technologique</a:t>
                </a:r>
              </a:p>
            </p:txBody>
          </p:sp>
          <p:sp>
            <p:nvSpPr>
              <p:cNvPr id="16" name="Rectangle : coins arrondis 15">
                <a:extLst>
                  <a:ext uri="{FF2B5EF4-FFF2-40B4-BE49-F238E27FC236}">
                    <a16:creationId xmlns:a16="http://schemas.microsoft.com/office/drawing/2014/main" id="{34960E51-27F9-AD43-230D-342BB27B8D14}"/>
                  </a:ext>
                </a:extLst>
              </p:cNvPr>
              <p:cNvSpPr/>
              <p:nvPr/>
            </p:nvSpPr>
            <p:spPr>
              <a:xfrm>
                <a:off x="10586064" y="263745"/>
                <a:ext cx="1048786" cy="442000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Conclusion</a:t>
                </a:r>
              </a:p>
            </p:txBody>
          </p:sp>
        </p:grpSp>
        <p:sp>
          <p:nvSpPr>
            <p:cNvPr id="4" name="Rectangle : coins arrondis 3">
              <a:extLst>
                <a:ext uri="{FF2B5EF4-FFF2-40B4-BE49-F238E27FC236}">
                  <a16:creationId xmlns:a16="http://schemas.microsoft.com/office/drawing/2014/main" id="{E0E14669-DBC1-F480-0507-3D5B913C26E3}"/>
                </a:ext>
              </a:extLst>
            </p:cNvPr>
            <p:cNvSpPr/>
            <p:nvPr/>
          </p:nvSpPr>
          <p:spPr>
            <a:xfrm>
              <a:off x="6060265" y="257519"/>
              <a:ext cx="1055746" cy="433961"/>
            </a:xfrm>
            <a:prstGeom prst="round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900" dirty="0">
                  <a:solidFill>
                    <a:schemeClr val="bg1"/>
                  </a:solidFill>
                </a:rPr>
                <a:t>Spécifications fonctionnelles &amp; techniques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856538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0"/>
                            </p:stCondLst>
                            <p:childTnLst>
                              <p:par>
                                <p:cTn id="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  <p:bldP spid="56" grpId="0" uiExpand="1" build="p"/>
      <p:bldP spid="63" grpId="0"/>
      <p:bldP spid="63" grpId="1"/>
      <p:bldP spid="63" grpId="2"/>
      <p:bldP spid="64" grpId="0"/>
      <p:bldP spid="64" grpId="1"/>
      <p:bldP spid="65" grpId="0" animBg="1"/>
      <p:bldP spid="6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 20">
            <a:extLst>
              <a:ext uri="{FF2B5EF4-FFF2-40B4-BE49-F238E27FC236}">
                <a16:creationId xmlns:a16="http://schemas.microsoft.com/office/drawing/2014/main" id="{11CC2C15-0CF3-06BC-3F66-F0A70D6256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7623" r="32614"/>
          <a:stretch/>
        </p:blipFill>
        <p:spPr>
          <a:xfrm>
            <a:off x="4359332" y="4264089"/>
            <a:ext cx="2465386" cy="676469"/>
          </a:xfrm>
          <a:prstGeom prst="rect">
            <a:avLst/>
          </a:prstGeom>
        </p:spPr>
      </p:pic>
      <p:sp>
        <p:nvSpPr>
          <p:cNvPr id="19" name="Titre 18">
            <a:extLst>
              <a:ext uri="{FF2B5EF4-FFF2-40B4-BE49-F238E27FC236}">
                <a16:creationId xmlns:a16="http://schemas.microsoft.com/office/drawing/2014/main" id="{0530C6EC-AF6A-63B0-5C0C-5ED5C85DC3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90" y="468946"/>
            <a:ext cx="3850986" cy="1110286"/>
          </a:xfrm>
        </p:spPr>
        <p:txBody>
          <a:bodyPr>
            <a:normAutofit/>
          </a:bodyPr>
          <a:lstStyle/>
          <a:p>
            <a:r>
              <a:rPr lang="fr-FR" dirty="0"/>
              <a:t>Charte graphique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1A2DB8C-A8F2-031B-C6A0-53E0BC3BAFC0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fr-FR" noProof="0" dirty="0"/>
              <a:t>06/06/2023</a:t>
            </a: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324CD6A-FB6D-AE23-9BA9-6EC1FDB49084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fr-FR" dirty="0">
                <a:solidFill>
                  <a:schemeClr val="tx1">
                    <a:lumMod val="65000"/>
                  </a:schemeClr>
                </a:solidFill>
              </a:rPr>
              <a:t>Diaporama Oral Titre Concepteur Développeur d’Application</a:t>
            </a:r>
            <a:endParaRPr lang="fr-FR" noProof="0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6DC36FE-C0A0-61C2-BB36-5D94C32331A7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pPr rtl="0"/>
            <a:fld id="{9FF96520-E4CE-4EAD-8ABF-1D2297D6B3AA}" type="slidenum">
              <a:rPr lang="fr-FR" noProof="0" smtClean="0"/>
              <a:pPr rtl="0"/>
              <a:t>13</a:t>
            </a:fld>
            <a:endParaRPr lang="fr-FR" noProof="0"/>
          </a:p>
        </p:txBody>
      </p:sp>
      <p:sp>
        <p:nvSpPr>
          <p:cNvPr id="4" name="Titre 18">
            <a:extLst>
              <a:ext uri="{FF2B5EF4-FFF2-40B4-BE49-F238E27FC236}">
                <a16:creationId xmlns:a16="http://schemas.microsoft.com/office/drawing/2014/main" id="{E3671FD7-507A-07A3-CB07-49AE99084D15}"/>
              </a:ext>
            </a:extLst>
          </p:cNvPr>
          <p:cNvSpPr txBox="1">
            <a:spLocks/>
          </p:cNvSpPr>
          <p:nvPr/>
        </p:nvSpPr>
        <p:spPr>
          <a:xfrm>
            <a:off x="3984166" y="1091682"/>
            <a:ext cx="2395818" cy="496514"/>
          </a:xfrm>
          <a:prstGeom prst="rect">
            <a:avLst/>
          </a:prstGeom>
        </p:spPr>
        <p:txBody>
          <a:bodyPr vert="horz" lIns="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IAPM Desktop</a:t>
            </a:r>
          </a:p>
        </p:txBody>
      </p:sp>
      <p:sp>
        <p:nvSpPr>
          <p:cNvPr id="8" name="Sous-titre 2">
            <a:extLst>
              <a:ext uri="{FF2B5EF4-FFF2-40B4-BE49-F238E27FC236}">
                <a16:creationId xmlns:a16="http://schemas.microsoft.com/office/drawing/2014/main" id="{B58B78AE-A615-6CBD-E0EE-83D6A7FF0275}"/>
              </a:ext>
            </a:extLst>
          </p:cNvPr>
          <p:cNvSpPr txBox="1">
            <a:spLocks/>
          </p:cNvSpPr>
          <p:nvPr/>
        </p:nvSpPr>
        <p:spPr>
          <a:xfrm>
            <a:off x="174811" y="2193972"/>
            <a:ext cx="3212568" cy="365126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/>
              <a:t>Background</a:t>
            </a: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E3EC2D6C-B705-0FF3-03A2-118A65F929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7623" r="32614" b="47573"/>
          <a:stretch/>
        </p:blipFill>
        <p:spPr>
          <a:xfrm>
            <a:off x="4359332" y="2752531"/>
            <a:ext cx="2465386" cy="749855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5563C981-44D6-02D6-A449-2AE7BA66B8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0000" r="32614" b="22377"/>
          <a:stretch/>
        </p:blipFill>
        <p:spPr>
          <a:xfrm>
            <a:off x="4359332" y="3428999"/>
            <a:ext cx="2465386" cy="835091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19CE2820-B72B-48A1-475D-0A36D3DA6B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236" t="27623"/>
          <a:stretch/>
        </p:blipFill>
        <p:spPr>
          <a:xfrm>
            <a:off x="6746032" y="2752531"/>
            <a:ext cx="1271867" cy="2188028"/>
          </a:xfrm>
          <a:prstGeom prst="rect">
            <a:avLst/>
          </a:prstGeom>
        </p:spPr>
      </p:pic>
      <p:sp>
        <p:nvSpPr>
          <p:cNvPr id="25" name="Sous-titre 2">
            <a:extLst>
              <a:ext uri="{FF2B5EF4-FFF2-40B4-BE49-F238E27FC236}">
                <a16:creationId xmlns:a16="http://schemas.microsoft.com/office/drawing/2014/main" id="{4B390CDB-14B7-A647-8795-F153A15F9636}"/>
              </a:ext>
            </a:extLst>
          </p:cNvPr>
          <p:cNvSpPr txBox="1">
            <a:spLocks/>
          </p:cNvSpPr>
          <p:nvPr/>
        </p:nvSpPr>
        <p:spPr>
          <a:xfrm>
            <a:off x="174811" y="2877591"/>
            <a:ext cx="3212568" cy="365126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/>
              <a:t>Boutons</a:t>
            </a:r>
          </a:p>
        </p:txBody>
      </p:sp>
      <p:sp>
        <p:nvSpPr>
          <p:cNvPr id="26" name="Sous-titre 2">
            <a:extLst>
              <a:ext uri="{FF2B5EF4-FFF2-40B4-BE49-F238E27FC236}">
                <a16:creationId xmlns:a16="http://schemas.microsoft.com/office/drawing/2014/main" id="{09A9521E-847C-1AD0-AD74-DCA81A46E37F}"/>
              </a:ext>
            </a:extLst>
          </p:cNvPr>
          <p:cNvSpPr txBox="1">
            <a:spLocks/>
          </p:cNvSpPr>
          <p:nvPr/>
        </p:nvSpPr>
        <p:spPr>
          <a:xfrm>
            <a:off x="174811" y="3561209"/>
            <a:ext cx="3212568" cy="365126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 err="1"/>
              <a:t>Text</a:t>
            </a:r>
            <a:endParaRPr lang="fr-FR" sz="1800" dirty="0"/>
          </a:p>
        </p:txBody>
      </p:sp>
      <p:sp>
        <p:nvSpPr>
          <p:cNvPr id="28" name="Sous-titre 2">
            <a:extLst>
              <a:ext uri="{FF2B5EF4-FFF2-40B4-BE49-F238E27FC236}">
                <a16:creationId xmlns:a16="http://schemas.microsoft.com/office/drawing/2014/main" id="{B045F3BD-FF23-D488-1855-16900FCB0486}"/>
              </a:ext>
            </a:extLst>
          </p:cNvPr>
          <p:cNvSpPr txBox="1">
            <a:spLocks/>
          </p:cNvSpPr>
          <p:nvPr/>
        </p:nvSpPr>
        <p:spPr>
          <a:xfrm>
            <a:off x="174811" y="4244828"/>
            <a:ext cx="3212568" cy="365126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/>
              <a:t>Variantes</a:t>
            </a:r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1F128E3C-12B1-F87C-EDF5-3EAAFD738DB6}"/>
              </a:ext>
            </a:extLst>
          </p:cNvPr>
          <p:cNvGrpSpPr/>
          <p:nvPr/>
        </p:nvGrpSpPr>
        <p:grpSpPr>
          <a:xfrm>
            <a:off x="0" y="8951"/>
            <a:ext cx="12192000" cy="961618"/>
            <a:chOff x="10160" y="-11704"/>
            <a:chExt cx="12192000" cy="961618"/>
          </a:xfrm>
        </p:grpSpPr>
        <p:grpSp>
          <p:nvGrpSpPr>
            <p:cNvPr id="3" name="Groupe 2">
              <a:extLst>
                <a:ext uri="{FF2B5EF4-FFF2-40B4-BE49-F238E27FC236}">
                  <a16:creationId xmlns:a16="http://schemas.microsoft.com/office/drawing/2014/main" id="{A3CF8D02-B160-31FD-57A3-6DCF4E6763E4}"/>
                </a:ext>
              </a:extLst>
            </p:cNvPr>
            <p:cNvGrpSpPr/>
            <p:nvPr/>
          </p:nvGrpSpPr>
          <p:grpSpPr>
            <a:xfrm>
              <a:off x="10160" y="-11704"/>
              <a:ext cx="12192000" cy="961618"/>
              <a:chOff x="0" y="0"/>
              <a:chExt cx="12192000" cy="961618"/>
            </a:xfrm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404FE638-D664-5EB3-E085-502824E6D4C6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96161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1" name="Flèche : droite 10">
                <a:extLst>
                  <a:ext uri="{FF2B5EF4-FFF2-40B4-BE49-F238E27FC236}">
                    <a16:creationId xmlns:a16="http://schemas.microsoft.com/office/drawing/2014/main" id="{1013E1C5-526B-637A-2370-2159471AF0BB}"/>
                  </a:ext>
                </a:extLst>
              </p:cNvPr>
              <p:cNvSpPr/>
              <p:nvPr/>
            </p:nvSpPr>
            <p:spPr>
              <a:xfrm>
                <a:off x="0" y="292485"/>
                <a:ext cx="12164323" cy="376649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002">
                <a:schemeClr val="dk2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2" name="Rectangle : coins arrondis 11">
                <a:extLst>
                  <a:ext uri="{FF2B5EF4-FFF2-40B4-BE49-F238E27FC236}">
                    <a16:creationId xmlns:a16="http://schemas.microsoft.com/office/drawing/2014/main" id="{0B302E17-81A6-F60A-A2D9-1374375FEC7D}"/>
                  </a:ext>
                </a:extLst>
              </p:cNvPr>
              <p:cNvSpPr/>
              <p:nvPr/>
            </p:nvSpPr>
            <p:spPr>
              <a:xfrm>
                <a:off x="282303" y="263745"/>
                <a:ext cx="1055746" cy="444915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Présentation personnelle</a:t>
                </a:r>
              </a:p>
            </p:txBody>
          </p:sp>
          <p:sp>
            <p:nvSpPr>
              <p:cNvPr id="13" name="Rectangle : coins arrondis 12">
                <a:extLst>
                  <a:ext uri="{FF2B5EF4-FFF2-40B4-BE49-F238E27FC236}">
                    <a16:creationId xmlns:a16="http://schemas.microsoft.com/office/drawing/2014/main" id="{8861BCE6-6738-F7E6-2A7E-0179DB3319BF}"/>
                  </a:ext>
                </a:extLst>
              </p:cNvPr>
              <p:cNvSpPr/>
              <p:nvPr/>
            </p:nvSpPr>
            <p:spPr>
              <a:xfrm>
                <a:off x="1652845" y="269044"/>
                <a:ext cx="1056433" cy="444915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Résumé des projets</a:t>
                </a:r>
              </a:p>
            </p:txBody>
          </p:sp>
          <p:sp>
            <p:nvSpPr>
              <p:cNvPr id="14" name="Rectangle : coins arrondis 13">
                <a:extLst>
                  <a:ext uri="{FF2B5EF4-FFF2-40B4-BE49-F238E27FC236}">
                    <a16:creationId xmlns:a16="http://schemas.microsoft.com/office/drawing/2014/main" id="{4388F5CE-D337-8C9D-F5CA-E0EBBF5CD6CB}"/>
                  </a:ext>
                </a:extLst>
              </p:cNvPr>
              <p:cNvSpPr/>
              <p:nvPr/>
            </p:nvSpPr>
            <p:spPr>
              <a:xfrm>
                <a:off x="3074237" y="279998"/>
                <a:ext cx="1055746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Cahier des charges</a:t>
                </a:r>
              </a:p>
            </p:txBody>
          </p:sp>
          <p:sp>
            <p:nvSpPr>
              <p:cNvPr id="15" name="Rectangle : coins arrondis 14">
                <a:extLst>
                  <a:ext uri="{FF2B5EF4-FFF2-40B4-BE49-F238E27FC236}">
                    <a16:creationId xmlns:a16="http://schemas.microsoft.com/office/drawing/2014/main" id="{109079B8-3B81-1B43-47FB-1F4BFE2261E4}"/>
                  </a:ext>
                </a:extLst>
              </p:cNvPr>
              <p:cNvSpPr/>
              <p:nvPr/>
            </p:nvSpPr>
            <p:spPr>
              <a:xfrm>
                <a:off x="4558165" y="279998"/>
                <a:ext cx="1056433" cy="433961"/>
              </a:xfrm>
              <a:prstGeom prst="roundRect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Gestion de projet</a:t>
                </a:r>
              </a:p>
            </p:txBody>
          </p:sp>
          <p:sp>
            <p:nvSpPr>
              <p:cNvPr id="16" name="Rectangle : coins arrondis 15">
                <a:extLst>
                  <a:ext uri="{FF2B5EF4-FFF2-40B4-BE49-F238E27FC236}">
                    <a16:creationId xmlns:a16="http://schemas.microsoft.com/office/drawing/2014/main" id="{A7CD3C31-927E-AF4C-A16D-875077BBCC60}"/>
                  </a:ext>
                </a:extLst>
              </p:cNvPr>
              <p:cNvSpPr/>
              <p:nvPr/>
            </p:nvSpPr>
            <p:spPr>
              <a:xfrm>
                <a:off x="7569769" y="269223"/>
                <a:ext cx="1055746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Réalisation du candidat</a:t>
                </a:r>
              </a:p>
            </p:txBody>
          </p:sp>
          <p:sp>
            <p:nvSpPr>
              <p:cNvPr id="17" name="Rectangle : coins arrondis 16">
                <a:extLst>
                  <a:ext uri="{FF2B5EF4-FFF2-40B4-BE49-F238E27FC236}">
                    <a16:creationId xmlns:a16="http://schemas.microsoft.com/office/drawing/2014/main" id="{3A28CB37-33E3-92D1-5744-BD1FF2B24D8B}"/>
                  </a:ext>
                </a:extLst>
              </p:cNvPr>
              <p:cNvSpPr/>
              <p:nvPr/>
            </p:nvSpPr>
            <p:spPr>
              <a:xfrm>
                <a:off x="9091289" y="269223"/>
                <a:ext cx="1056433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Veille technologique</a:t>
                </a:r>
              </a:p>
            </p:txBody>
          </p:sp>
          <p:sp>
            <p:nvSpPr>
              <p:cNvPr id="22" name="Rectangle : coins arrondis 21">
                <a:extLst>
                  <a:ext uri="{FF2B5EF4-FFF2-40B4-BE49-F238E27FC236}">
                    <a16:creationId xmlns:a16="http://schemas.microsoft.com/office/drawing/2014/main" id="{E73CA95D-B5D5-552B-9ECE-4659A64B6692}"/>
                  </a:ext>
                </a:extLst>
              </p:cNvPr>
              <p:cNvSpPr/>
              <p:nvPr/>
            </p:nvSpPr>
            <p:spPr>
              <a:xfrm>
                <a:off x="10586064" y="263745"/>
                <a:ext cx="1048786" cy="442000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Conclusion</a:t>
                </a:r>
              </a:p>
            </p:txBody>
          </p:sp>
        </p:grpSp>
        <p:sp>
          <p:nvSpPr>
            <p:cNvPr id="9" name="Rectangle : coins arrondis 8">
              <a:extLst>
                <a:ext uri="{FF2B5EF4-FFF2-40B4-BE49-F238E27FC236}">
                  <a16:creationId xmlns:a16="http://schemas.microsoft.com/office/drawing/2014/main" id="{303768F4-09D6-9ACB-4CFE-062B615A271D}"/>
                </a:ext>
              </a:extLst>
            </p:cNvPr>
            <p:cNvSpPr/>
            <p:nvPr/>
          </p:nvSpPr>
          <p:spPr>
            <a:xfrm>
              <a:off x="6060265" y="257519"/>
              <a:ext cx="1055746" cy="433961"/>
            </a:xfrm>
            <a:prstGeom prst="round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900" dirty="0">
                  <a:solidFill>
                    <a:schemeClr val="bg1"/>
                  </a:solidFill>
                </a:rPr>
                <a:t>Spécifications fonctionnelles &amp; techniques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891471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9455" y="3257550"/>
            <a:ext cx="5243471" cy="743744"/>
          </a:xfrm>
        </p:spPr>
        <p:txBody>
          <a:bodyPr rtlCol="0"/>
          <a:lstStyle/>
          <a:p>
            <a:pPr rtl="0"/>
            <a:r>
              <a:rPr lang="fr-FR" dirty="0"/>
              <a:t>Spécification fonctionnelles &amp; techniques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35E3EA69-4E0E-41BD-8095-A124225A26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9456" y="4238625"/>
            <a:ext cx="5385320" cy="2058601"/>
          </a:xfrm>
        </p:spPr>
        <p:txBody>
          <a:bodyPr vert="horz" lIns="0" tIns="45720" rIns="91440" bIns="45720" rtlCol="0" anchor="t">
            <a:normAutofit/>
          </a:bodyPr>
          <a:lstStyle/>
          <a:p>
            <a:pPr rtl="0"/>
            <a:r>
              <a:rPr lang="fr-FR" dirty="0"/>
              <a:t>Spécifications Fonctionnelles</a:t>
            </a:r>
          </a:p>
          <a:p>
            <a:pPr rtl="0"/>
            <a:r>
              <a:rPr lang="fr-FR" dirty="0"/>
              <a:t>          Spécificités des applications, Diagrammes, Conventions de nommages</a:t>
            </a:r>
          </a:p>
          <a:p>
            <a:pPr rtl="0"/>
            <a:r>
              <a:rPr lang="fr-FR" dirty="0"/>
              <a:t>Spécifications Techniques</a:t>
            </a:r>
          </a:p>
          <a:p>
            <a:pPr rtl="0"/>
            <a:r>
              <a:rPr lang="fr-FR" dirty="0"/>
              <a:t>          Contraintes techniques, accès données, MVC</a:t>
            </a:r>
          </a:p>
        </p:txBody>
      </p:sp>
      <p:sp>
        <p:nvSpPr>
          <p:cNvPr id="6" name="Espace réservé de la date 5">
            <a:extLst>
              <a:ext uri="{FF2B5EF4-FFF2-40B4-BE49-F238E27FC236}">
                <a16:creationId xmlns:a16="http://schemas.microsoft.com/office/drawing/2014/main" id="{673CABDF-C205-4E5E-92F8-7C5863368C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 noProof="0" dirty="0"/>
              <a:t>06/06/2023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F29EA23-F34E-486A-B8B2-0C30192669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dirty="0">
                <a:solidFill>
                  <a:schemeClr val="tx1">
                    <a:lumMod val="65000"/>
                  </a:schemeClr>
                </a:solidFill>
              </a:rPr>
              <a:t>Diaporama Oral Titre Concepteur Développeur d’Application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28F602C-7F98-4C02-99D4-ED65E00D6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fr-FR" smtClean="0">
                <a:solidFill>
                  <a:schemeClr val="tx1">
                    <a:lumMod val="65000"/>
                  </a:schemeClr>
                </a:solidFill>
              </a:rPr>
              <a:pPr rtl="0"/>
              <a:t>14</a:t>
            </a:fld>
            <a:endParaRPr lang="fr-FR" dirty="0">
              <a:solidFill>
                <a:schemeClr val="tx1">
                  <a:lumMod val="65000"/>
                </a:schemeClr>
              </a:solidFill>
            </a:endParaRPr>
          </a:p>
        </p:txBody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id="{9FB0FDB5-2C13-E490-BDE4-BAA9FDE18EF3}"/>
              </a:ext>
            </a:extLst>
          </p:cNvPr>
          <p:cNvGrpSpPr/>
          <p:nvPr/>
        </p:nvGrpSpPr>
        <p:grpSpPr>
          <a:xfrm>
            <a:off x="0" y="8951"/>
            <a:ext cx="12192000" cy="961618"/>
            <a:chOff x="10160" y="-11704"/>
            <a:chExt cx="12192000" cy="961618"/>
          </a:xfrm>
        </p:grpSpPr>
        <p:grpSp>
          <p:nvGrpSpPr>
            <p:cNvPr id="9" name="Groupe 8">
              <a:extLst>
                <a:ext uri="{FF2B5EF4-FFF2-40B4-BE49-F238E27FC236}">
                  <a16:creationId xmlns:a16="http://schemas.microsoft.com/office/drawing/2014/main" id="{FC676338-6946-B5CA-02F2-538E4868FF81}"/>
                </a:ext>
              </a:extLst>
            </p:cNvPr>
            <p:cNvGrpSpPr/>
            <p:nvPr/>
          </p:nvGrpSpPr>
          <p:grpSpPr>
            <a:xfrm>
              <a:off x="10160" y="-11704"/>
              <a:ext cx="12192000" cy="961618"/>
              <a:chOff x="0" y="0"/>
              <a:chExt cx="12192000" cy="961618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37D5F87-C090-2BE0-1F47-FFF5CAA914C5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96161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2" name="Flèche : droite 11">
                <a:extLst>
                  <a:ext uri="{FF2B5EF4-FFF2-40B4-BE49-F238E27FC236}">
                    <a16:creationId xmlns:a16="http://schemas.microsoft.com/office/drawing/2014/main" id="{D86EBDCC-1D08-C0F3-FA1E-4126DF74FEA8}"/>
                  </a:ext>
                </a:extLst>
              </p:cNvPr>
              <p:cNvSpPr/>
              <p:nvPr/>
            </p:nvSpPr>
            <p:spPr>
              <a:xfrm>
                <a:off x="0" y="292485"/>
                <a:ext cx="12164323" cy="376649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002">
                <a:schemeClr val="dk2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3" name="Rectangle : coins arrondis 12">
                <a:extLst>
                  <a:ext uri="{FF2B5EF4-FFF2-40B4-BE49-F238E27FC236}">
                    <a16:creationId xmlns:a16="http://schemas.microsoft.com/office/drawing/2014/main" id="{76BE2286-E987-A359-A6A1-40A0A45DE8A8}"/>
                  </a:ext>
                </a:extLst>
              </p:cNvPr>
              <p:cNvSpPr/>
              <p:nvPr/>
            </p:nvSpPr>
            <p:spPr>
              <a:xfrm>
                <a:off x="282303" y="263745"/>
                <a:ext cx="1055746" cy="444915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Présentation personnelle</a:t>
                </a:r>
              </a:p>
            </p:txBody>
          </p:sp>
          <p:sp>
            <p:nvSpPr>
              <p:cNvPr id="14" name="Rectangle : coins arrondis 13">
                <a:extLst>
                  <a:ext uri="{FF2B5EF4-FFF2-40B4-BE49-F238E27FC236}">
                    <a16:creationId xmlns:a16="http://schemas.microsoft.com/office/drawing/2014/main" id="{3AC8E7C1-6F77-871F-762A-53CF20A789EF}"/>
                  </a:ext>
                </a:extLst>
              </p:cNvPr>
              <p:cNvSpPr/>
              <p:nvPr/>
            </p:nvSpPr>
            <p:spPr>
              <a:xfrm>
                <a:off x="1652845" y="269044"/>
                <a:ext cx="1056433" cy="444915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Résumé des projets</a:t>
                </a:r>
              </a:p>
            </p:txBody>
          </p:sp>
          <p:sp>
            <p:nvSpPr>
              <p:cNvPr id="15" name="Rectangle : coins arrondis 14">
                <a:extLst>
                  <a:ext uri="{FF2B5EF4-FFF2-40B4-BE49-F238E27FC236}">
                    <a16:creationId xmlns:a16="http://schemas.microsoft.com/office/drawing/2014/main" id="{8EF885E7-BE7D-E67D-B5BE-138062BA870D}"/>
                  </a:ext>
                </a:extLst>
              </p:cNvPr>
              <p:cNvSpPr/>
              <p:nvPr/>
            </p:nvSpPr>
            <p:spPr>
              <a:xfrm>
                <a:off x="3074237" y="279998"/>
                <a:ext cx="1055746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Cahier des charges</a:t>
                </a:r>
              </a:p>
            </p:txBody>
          </p:sp>
          <p:sp>
            <p:nvSpPr>
              <p:cNvPr id="16" name="Rectangle : coins arrondis 15">
                <a:extLst>
                  <a:ext uri="{FF2B5EF4-FFF2-40B4-BE49-F238E27FC236}">
                    <a16:creationId xmlns:a16="http://schemas.microsoft.com/office/drawing/2014/main" id="{F55DDB91-8ACC-7457-C700-A7A4B10FA711}"/>
                  </a:ext>
                </a:extLst>
              </p:cNvPr>
              <p:cNvSpPr/>
              <p:nvPr/>
            </p:nvSpPr>
            <p:spPr>
              <a:xfrm>
                <a:off x="4558165" y="279998"/>
                <a:ext cx="1056433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Gestion de projet</a:t>
                </a:r>
              </a:p>
            </p:txBody>
          </p:sp>
          <p:sp>
            <p:nvSpPr>
              <p:cNvPr id="17" name="Rectangle : coins arrondis 16">
                <a:extLst>
                  <a:ext uri="{FF2B5EF4-FFF2-40B4-BE49-F238E27FC236}">
                    <a16:creationId xmlns:a16="http://schemas.microsoft.com/office/drawing/2014/main" id="{FCE9E31F-C633-28E4-CEEB-9CB7D9538888}"/>
                  </a:ext>
                </a:extLst>
              </p:cNvPr>
              <p:cNvSpPr/>
              <p:nvPr/>
            </p:nvSpPr>
            <p:spPr>
              <a:xfrm>
                <a:off x="7569769" y="269223"/>
                <a:ext cx="1055746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Réalisation du candidat</a:t>
                </a:r>
              </a:p>
            </p:txBody>
          </p:sp>
          <p:sp>
            <p:nvSpPr>
              <p:cNvPr id="18" name="Rectangle : coins arrondis 17">
                <a:extLst>
                  <a:ext uri="{FF2B5EF4-FFF2-40B4-BE49-F238E27FC236}">
                    <a16:creationId xmlns:a16="http://schemas.microsoft.com/office/drawing/2014/main" id="{CD089724-D67D-45AF-00DF-143ECFA650F5}"/>
                  </a:ext>
                </a:extLst>
              </p:cNvPr>
              <p:cNvSpPr/>
              <p:nvPr/>
            </p:nvSpPr>
            <p:spPr>
              <a:xfrm>
                <a:off x="9091289" y="269223"/>
                <a:ext cx="1056433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Veille technologique</a:t>
                </a:r>
              </a:p>
            </p:txBody>
          </p:sp>
          <p:sp>
            <p:nvSpPr>
              <p:cNvPr id="19" name="Rectangle : coins arrondis 18">
                <a:extLst>
                  <a:ext uri="{FF2B5EF4-FFF2-40B4-BE49-F238E27FC236}">
                    <a16:creationId xmlns:a16="http://schemas.microsoft.com/office/drawing/2014/main" id="{E48D435C-54CA-26F5-96B1-A1080141DAF6}"/>
                  </a:ext>
                </a:extLst>
              </p:cNvPr>
              <p:cNvSpPr/>
              <p:nvPr/>
            </p:nvSpPr>
            <p:spPr>
              <a:xfrm>
                <a:off x="10586064" y="263745"/>
                <a:ext cx="1048786" cy="442000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Conclusion</a:t>
                </a:r>
              </a:p>
            </p:txBody>
          </p:sp>
        </p:grpSp>
        <p:sp>
          <p:nvSpPr>
            <p:cNvPr id="10" name="Rectangle : coins arrondis 9">
              <a:extLst>
                <a:ext uri="{FF2B5EF4-FFF2-40B4-BE49-F238E27FC236}">
                  <a16:creationId xmlns:a16="http://schemas.microsoft.com/office/drawing/2014/main" id="{9A208059-2B23-E908-2E35-51A9B7BC5208}"/>
                </a:ext>
              </a:extLst>
            </p:cNvPr>
            <p:cNvSpPr/>
            <p:nvPr/>
          </p:nvSpPr>
          <p:spPr>
            <a:xfrm>
              <a:off x="6060265" y="257519"/>
              <a:ext cx="1055746" cy="433961"/>
            </a:xfrm>
            <a:prstGeom prst="roundRect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900" dirty="0">
                  <a:solidFill>
                    <a:schemeClr val="bg1"/>
                  </a:solidFill>
                </a:rPr>
                <a:t>Spécifications fonctionnelles &amp; techniques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14986699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re 18">
            <a:extLst>
              <a:ext uri="{FF2B5EF4-FFF2-40B4-BE49-F238E27FC236}">
                <a16:creationId xmlns:a16="http://schemas.microsoft.com/office/drawing/2014/main" id="{0530C6EC-AF6A-63B0-5C0C-5ED5C85DC3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137" y="668753"/>
            <a:ext cx="3850986" cy="1110286"/>
          </a:xfrm>
        </p:spPr>
        <p:txBody>
          <a:bodyPr>
            <a:normAutofit/>
          </a:bodyPr>
          <a:lstStyle/>
          <a:p>
            <a:r>
              <a:rPr lang="fr-FR" dirty="0"/>
              <a:t>Spécifications fonctionnelles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1A2DB8C-A8F2-031B-C6A0-53E0BC3BAFC0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fr-FR" noProof="0" dirty="0"/>
              <a:t>06/06/2023</a:t>
            </a: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324CD6A-FB6D-AE23-9BA9-6EC1FDB49084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fr-FR" dirty="0">
                <a:solidFill>
                  <a:schemeClr val="tx1">
                    <a:lumMod val="65000"/>
                  </a:schemeClr>
                </a:solidFill>
              </a:rPr>
              <a:t>Diaporama Oral Titre Concepteur Développeur d’Application</a:t>
            </a:r>
            <a:endParaRPr lang="fr-FR" noProof="0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6DC36FE-C0A0-61C2-BB36-5D94C32331A7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pPr rtl="0"/>
            <a:fld id="{9FF96520-E4CE-4EAD-8ABF-1D2297D6B3AA}" type="slidenum">
              <a:rPr lang="fr-FR" noProof="0" smtClean="0"/>
              <a:pPr rtl="0"/>
              <a:t>15</a:t>
            </a:fld>
            <a:endParaRPr lang="fr-FR" noProof="0"/>
          </a:p>
        </p:txBody>
      </p:sp>
      <p:sp>
        <p:nvSpPr>
          <p:cNvPr id="4" name="Titre 18">
            <a:extLst>
              <a:ext uri="{FF2B5EF4-FFF2-40B4-BE49-F238E27FC236}">
                <a16:creationId xmlns:a16="http://schemas.microsoft.com/office/drawing/2014/main" id="{E3671FD7-507A-07A3-CB07-49AE99084D15}"/>
              </a:ext>
            </a:extLst>
          </p:cNvPr>
          <p:cNvSpPr txBox="1">
            <a:spLocks/>
          </p:cNvSpPr>
          <p:nvPr/>
        </p:nvSpPr>
        <p:spPr>
          <a:xfrm>
            <a:off x="3984165" y="1091682"/>
            <a:ext cx="8115698" cy="496514"/>
          </a:xfrm>
          <a:prstGeom prst="rect">
            <a:avLst/>
          </a:prstGeom>
        </p:spPr>
        <p:txBody>
          <a:bodyPr vert="horz" lIns="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Spécifications de l’applications : IAPM Desktop</a:t>
            </a:r>
          </a:p>
        </p:txBody>
      </p:sp>
      <p:sp>
        <p:nvSpPr>
          <p:cNvPr id="8" name="Sous-titre 2">
            <a:extLst>
              <a:ext uri="{FF2B5EF4-FFF2-40B4-BE49-F238E27FC236}">
                <a16:creationId xmlns:a16="http://schemas.microsoft.com/office/drawing/2014/main" id="{B58B78AE-A615-6CBD-E0EE-83D6A7FF0275}"/>
              </a:ext>
            </a:extLst>
          </p:cNvPr>
          <p:cNvSpPr txBox="1">
            <a:spLocks/>
          </p:cNvSpPr>
          <p:nvPr/>
        </p:nvSpPr>
        <p:spPr>
          <a:xfrm>
            <a:off x="174811" y="2193972"/>
            <a:ext cx="3212568" cy="365126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/>
              <a:t>Administrateur</a:t>
            </a:r>
          </a:p>
        </p:txBody>
      </p:sp>
      <p:sp>
        <p:nvSpPr>
          <p:cNvPr id="43" name="Espace réservé du texte 20">
            <a:extLst>
              <a:ext uri="{FF2B5EF4-FFF2-40B4-BE49-F238E27FC236}">
                <a16:creationId xmlns:a16="http://schemas.microsoft.com/office/drawing/2014/main" id="{4597F44B-3FCF-1857-8041-735D42CB0F2F}"/>
              </a:ext>
            </a:extLst>
          </p:cNvPr>
          <p:cNvSpPr txBox="1">
            <a:spLocks/>
          </p:cNvSpPr>
          <p:nvPr/>
        </p:nvSpPr>
        <p:spPr>
          <a:xfrm>
            <a:off x="4393227" y="2193972"/>
            <a:ext cx="6446711" cy="1677623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/>
              <a:t>Ajouter | Modifier | Supprimer </a:t>
            </a:r>
            <a:r>
              <a:rPr lang="fr-FR" sz="1800" dirty="0">
                <a:sym typeface="Wingdings" panose="05000000000000000000" pitchFamily="2" charset="2"/>
              </a:rPr>
              <a:t> Clients | Produits | Commandes</a:t>
            </a:r>
          </a:p>
          <a:p>
            <a:r>
              <a:rPr lang="fr-FR" sz="1800" dirty="0">
                <a:sym typeface="Wingdings" panose="05000000000000000000" pitchFamily="2" charset="2"/>
              </a:rPr>
              <a:t>Naviguer sur l’application</a:t>
            </a:r>
          </a:p>
          <a:p>
            <a:r>
              <a:rPr lang="fr-FR" sz="1800" dirty="0">
                <a:sym typeface="Wingdings" panose="05000000000000000000" pitchFamily="2" charset="2"/>
              </a:rPr>
              <a:t>Rechercher clients, produits</a:t>
            </a:r>
          </a:p>
          <a:p>
            <a:endParaRPr lang="fr-FR" sz="1800" dirty="0"/>
          </a:p>
        </p:txBody>
      </p:sp>
      <p:pic>
        <p:nvPicPr>
          <p:cNvPr id="54" name="Image 53">
            <a:extLst>
              <a:ext uri="{FF2B5EF4-FFF2-40B4-BE49-F238E27FC236}">
                <a16:creationId xmlns:a16="http://schemas.microsoft.com/office/drawing/2014/main" id="{7EBBEC2B-C3FD-378A-B1A8-8C23AA897E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0143" y="4267835"/>
            <a:ext cx="2095500" cy="1828800"/>
          </a:xfrm>
          <a:prstGeom prst="rect">
            <a:avLst/>
          </a:prstGeom>
        </p:spPr>
      </p:pic>
      <p:pic>
        <p:nvPicPr>
          <p:cNvPr id="61" name="Image 60">
            <a:extLst>
              <a:ext uri="{FF2B5EF4-FFF2-40B4-BE49-F238E27FC236}">
                <a16:creationId xmlns:a16="http://schemas.microsoft.com/office/drawing/2014/main" id="{1E2C96AA-72EC-A117-8D28-05577EFF12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4988" y="4166235"/>
            <a:ext cx="2095500" cy="2032000"/>
          </a:xfrm>
          <a:prstGeom prst="rect">
            <a:avLst/>
          </a:prstGeom>
        </p:spPr>
      </p:pic>
      <p:pic>
        <p:nvPicPr>
          <p:cNvPr id="66" name="Image 65">
            <a:extLst>
              <a:ext uri="{FF2B5EF4-FFF2-40B4-BE49-F238E27FC236}">
                <a16:creationId xmlns:a16="http://schemas.microsoft.com/office/drawing/2014/main" id="{1F8763B8-FEF0-9329-8E5A-E2AE5A9733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18641" y="4297801"/>
            <a:ext cx="1922503" cy="1798834"/>
          </a:xfrm>
          <a:prstGeom prst="rect">
            <a:avLst/>
          </a:prstGeom>
        </p:spPr>
      </p:pic>
      <p:grpSp>
        <p:nvGrpSpPr>
          <p:cNvPr id="32" name="Groupe 31">
            <a:extLst>
              <a:ext uri="{FF2B5EF4-FFF2-40B4-BE49-F238E27FC236}">
                <a16:creationId xmlns:a16="http://schemas.microsoft.com/office/drawing/2014/main" id="{92E0608E-8654-2143-6E2A-F5E1C3B69B90}"/>
              </a:ext>
            </a:extLst>
          </p:cNvPr>
          <p:cNvGrpSpPr/>
          <p:nvPr/>
        </p:nvGrpSpPr>
        <p:grpSpPr>
          <a:xfrm>
            <a:off x="0" y="8951"/>
            <a:ext cx="12192000" cy="961618"/>
            <a:chOff x="10160" y="-11704"/>
            <a:chExt cx="12192000" cy="961618"/>
          </a:xfrm>
        </p:grpSpPr>
        <p:grpSp>
          <p:nvGrpSpPr>
            <p:cNvPr id="33" name="Groupe 32">
              <a:extLst>
                <a:ext uri="{FF2B5EF4-FFF2-40B4-BE49-F238E27FC236}">
                  <a16:creationId xmlns:a16="http://schemas.microsoft.com/office/drawing/2014/main" id="{F33F7484-7113-5278-004F-12575187B415}"/>
                </a:ext>
              </a:extLst>
            </p:cNvPr>
            <p:cNvGrpSpPr/>
            <p:nvPr/>
          </p:nvGrpSpPr>
          <p:grpSpPr>
            <a:xfrm>
              <a:off x="10160" y="-11704"/>
              <a:ext cx="12192000" cy="961618"/>
              <a:chOff x="0" y="0"/>
              <a:chExt cx="12192000" cy="961618"/>
            </a:xfrm>
          </p:grpSpPr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6973F759-B675-D7E1-E318-4B5AB7921A45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96161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6" name="Flèche : droite 35">
                <a:extLst>
                  <a:ext uri="{FF2B5EF4-FFF2-40B4-BE49-F238E27FC236}">
                    <a16:creationId xmlns:a16="http://schemas.microsoft.com/office/drawing/2014/main" id="{20DD6245-11A3-40CE-A53C-BBA3D01B4AE1}"/>
                  </a:ext>
                </a:extLst>
              </p:cNvPr>
              <p:cNvSpPr/>
              <p:nvPr/>
            </p:nvSpPr>
            <p:spPr>
              <a:xfrm>
                <a:off x="0" y="292485"/>
                <a:ext cx="12164323" cy="376649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002">
                <a:schemeClr val="dk2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7" name="Rectangle : coins arrondis 36">
                <a:extLst>
                  <a:ext uri="{FF2B5EF4-FFF2-40B4-BE49-F238E27FC236}">
                    <a16:creationId xmlns:a16="http://schemas.microsoft.com/office/drawing/2014/main" id="{3571F946-AFE1-035A-1478-669D49E5886C}"/>
                  </a:ext>
                </a:extLst>
              </p:cNvPr>
              <p:cNvSpPr/>
              <p:nvPr/>
            </p:nvSpPr>
            <p:spPr>
              <a:xfrm>
                <a:off x="282303" y="263745"/>
                <a:ext cx="1055746" cy="444915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Présentation personnelle</a:t>
                </a:r>
              </a:p>
            </p:txBody>
          </p:sp>
          <p:sp>
            <p:nvSpPr>
              <p:cNvPr id="38" name="Rectangle : coins arrondis 37">
                <a:extLst>
                  <a:ext uri="{FF2B5EF4-FFF2-40B4-BE49-F238E27FC236}">
                    <a16:creationId xmlns:a16="http://schemas.microsoft.com/office/drawing/2014/main" id="{FC8A04C7-F16E-860A-D4CA-056B04396981}"/>
                  </a:ext>
                </a:extLst>
              </p:cNvPr>
              <p:cNvSpPr/>
              <p:nvPr/>
            </p:nvSpPr>
            <p:spPr>
              <a:xfrm>
                <a:off x="1652845" y="269044"/>
                <a:ext cx="1056433" cy="444915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Résumé des projets</a:t>
                </a:r>
              </a:p>
            </p:txBody>
          </p:sp>
          <p:sp>
            <p:nvSpPr>
              <p:cNvPr id="39" name="Rectangle : coins arrondis 38">
                <a:extLst>
                  <a:ext uri="{FF2B5EF4-FFF2-40B4-BE49-F238E27FC236}">
                    <a16:creationId xmlns:a16="http://schemas.microsoft.com/office/drawing/2014/main" id="{C4BE4D86-8902-4B5C-410A-083DA9BF7260}"/>
                  </a:ext>
                </a:extLst>
              </p:cNvPr>
              <p:cNvSpPr/>
              <p:nvPr/>
            </p:nvSpPr>
            <p:spPr>
              <a:xfrm>
                <a:off x="3074237" y="279998"/>
                <a:ext cx="1055746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Cahier des charges</a:t>
                </a:r>
              </a:p>
            </p:txBody>
          </p:sp>
          <p:sp>
            <p:nvSpPr>
              <p:cNvPr id="40" name="Rectangle : coins arrondis 39">
                <a:extLst>
                  <a:ext uri="{FF2B5EF4-FFF2-40B4-BE49-F238E27FC236}">
                    <a16:creationId xmlns:a16="http://schemas.microsoft.com/office/drawing/2014/main" id="{17590FAF-B3F9-7C18-4B4B-737C4B1633E3}"/>
                  </a:ext>
                </a:extLst>
              </p:cNvPr>
              <p:cNvSpPr/>
              <p:nvPr/>
            </p:nvSpPr>
            <p:spPr>
              <a:xfrm>
                <a:off x="4558165" y="279998"/>
                <a:ext cx="1056433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Gestion de projet</a:t>
                </a:r>
              </a:p>
            </p:txBody>
          </p:sp>
          <p:sp>
            <p:nvSpPr>
              <p:cNvPr id="41" name="Rectangle : coins arrondis 40">
                <a:extLst>
                  <a:ext uri="{FF2B5EF4-FFF2-40B4-BE49-F238E27FC236}">
                    <a16:creationId xmlns:a16="http://schemas.microsoft.com/office/drawing/2014/main" id="{0CAE3785-DAF0-8857-BD4D-88ECADF47ADE}"/>
                  </a:ext>
                </a:extLst>
              </p:cNvPr>
              <p:cNvSpPr/>
              <p:nvPr/>
            </p:nvSpPr>
            <p:spPr>
              <a:xfrm>
                <a:off x="7569769" y="269223"/>
                <a:ext cx="1055746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Réalisation du candidat</a:t>
                </a:r>
              </a:p>
            </p:txBody>
          </p:sp>
          <p:sp>
            <p:nvSpPr>
              <p:cNvPr id="42" name="Rectangle : coins arrondis 41">
                <a:extLst>
                  <a:ext uri="{FF2B5EF4-FFF2-40B4-BE49-F238E27FC236}">
                    <a16:creationId xmlns:a16="http://schemas.microsoft.com/office/drawing/2014/main" id="{45598E60-6928-9206-5ADB-60EB55D6323F}"/>
                  </a:ext>
                </a:extLst>
              </p:cNvPr>
              <p:cNvSpPr/>
              <p:nvPr/>
            </p:nvSpPr>
            <p:spPr>
              <a:xfrm>
                <a:off x="9091289" y="269223"/>
                <a:ext cx="1056433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Veille technologique</a:t>
                </a:r>
              </a:p>
            </p:txBody>
          </p:sp>
          <p:sp>
            <p:nvSpPr>
              <p:cNvPr id="44" name="Rectangle : coins arrondis 43">
                <a:extLst>
                  <a:ext uri="{FF2B5EF4-FFF2-40B4-BE49-F238E27FC236}">
                    <a16:creationId xmlns:a16="http://schemas.microsoft.com/office/drawing/2014/main" id="{4F87FE71-85F5-C30C-F086-C2AEE9785984}"/>
                  </a:ext>
                </a:extLst>
              </p:cNvPr>
              <p:cNvSpPr/>
              <p:nvPr/>
            </p:nvSpPr>
            <p:spPr>
              <a:xfrm>
                <a:off x="10586064" y="263745"/>
                <a:ext cx="1048786" cy="442000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Conclusion</a:t>
                </a:r>
              </a:p>
            </p:txBody>
          </p:sp>
        </p:grpSp>
        <p:sp>
          <p:nvSpPr>
            <p:cNvPr id="34" name="Rectangle : coins arrondis 33">
              <a:extLst>
                <a:ext uri="{FF2B5EF4-FFF2-40B4-BE49-F238E27FC236}">
                  <a16:creationId xmlns:a16="http://schemas.microsoft.com/office/drawing/2014/main" id="{01C4ED57-3CC6-61E2-54C7-26B408371DE5}"/>
                </a:ext>
              </a:extLst>
            </p:cNvPr>
            <p:cNvSpPr/>
            <p:nvPr/>
          </p:nvSpPr>
          <p:spPr>
            <a:xfrm>
              <a:off x="6060265" y="257519"/>
              <a:ext cx="1055746" cy="433961"/>
            </a:xfrm>
            <a:prstGeom prst="roundRect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900" dirty="0">
                  <a:solidFill>
                    <a:schemeClr val="bg1"/>
                  </a:solidFill>
                </a:rPr>
                <a:t>Spécifications fonctionnelles &amp; techniques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065521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re 18">
            <a:extLst>
              <a:ext uri="{FF2B5EF4-FFF2-40B4-BE49-F238E27FC236}">
                <a16:creationId xmlns:a16="http://schemas.microsoft.com/office/drawing/2014/main" id="{0530C6EC-AF6A-63B0-5C0C-5ED5C85DC3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137" y="668753"/>
            <a:ext cx="3850986" cy="1110286"/>
          </a:xfrm>
        </p:spPr>
        <p:txBody>
          <a:bodyPr>
            <a:normAutofit/>
          </a:bodyPr>
          <a:lstStyle/>
          <a:p>
            <a:r>
              <a:rPr lang="fr-FR" dirty="0"/>
              <a:t>Spécifications fonctionnelles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1A2DB8C-A8F2-031B-C6A0-53E0BC3BAFC0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fr-FR" noProof="0" dirty="0"/>
              <a:t>06/06/2023</a:t>
            </a: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324CD6A-FB6D-AE23-9BA9-6EC1FDB49084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fr-FR" dirty="0">
                <a:solidFill>
                  <a:schemeClr val="tx1">
                    <a:lumMod val="65000"/>
                  </a:schemeClr>
                </a:solidFill>
              </a:rPr>
              <a:t>Diaporama Oral Titre Concepteur Développeur d’Application</a:t>
            </a:r>
            <a:endParaRPr lang="fr-FR" noProof="0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6DC36FE-C0A0-61C2-BB36-5D94C32331A7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pPr rtl="0"/>
            <a:fld id="{9FF96520-E4CE-4EAD-8ABF-1D2297D6B3AA}" type="slidenum">
              <a:rPr lang="fr-FR" noProof="0" smtClean="0"/>
              <a:pPr rtl="0"/>
              <a:t>16</a:t>
            </a:fld>
            <a:endParaRPr lang="fr-FR" noProof="0"/>
          </a:p>
        </p:txBody>
      </p:sp>
      <p:sp>
        <p:nvSpPr>
          <p:cNvPr id="4" name="Titre 18">
            <a:extLst>
              <a:ext uri="{FF2B5EF4-FFF2-40B4-BE49-F238E27FC236}">
                <a16:creationId xmlns:a16="http://schemas.microsoft.com/office/drawing/2014/main" id="{E3671FD7-507A-07A3-CB07-49AE99084D15}"/>
              </a:ext>
            </a:extLst>
          </p:cNvPr>
          <p:cNvSpPr txBox="1">
            <a:spLocks/>
          </p:cNvSpPr>
          <p:nvPr/>
        </p:nvSpPr>
        <p:spPr>
          <a:xfrm>
            <a:off x="3984165" y="1091682"/>
            <a:ext cx="8115698" cy="496514"/>
          </a:xfrm>
          <a:prstGeom prst="rect">
            <a:avLst/>
          </a:prstGeom>
        </p:spPr>
        <p:txBody>
          <a:bodyPr vert="horz" lIns="0" tIns="45720" rIns="91440" bIns="45720" rtlCol="0" anchor="b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Spécifications de l’applications : </a:t>
            </a:r>
            <a:r>
              <a:rPr lang="fr-FR" dirty="0" err="1"/>
              <a:t>StoreSwap</a:t>
            </a:r>
            <a:r>
              <a:rPr lang="fr-FR" dirty="0"/>
              <a:t> Web</a:t>
            </a:r>
          </a:p>
        </p:txBody>
      </p:sp>
      <p:sp>
        <p:nvSpPr>
          <p:cNvPr id="8" name="Sous-titre 2">
            <a:extLst>
              <a:ext uri="{FF2B5EF4-FFF2-40B4-BE49-F238E27FC236}">
                <a16:creationId xmlns:a16="http://schemas.microsoft.com/office/drawing/2014/main" id="{B58B78AE-A615-6CBD-E0EE-83D6A7FF0275}"/>
              </a:ext>
            </a:extLst>
          </p:cNvPr>
          <p:cNvSpPr txBox="1">
            <a:spLocks/>
          </p:cNvSpPr>
          <p:nvPr/>
        </p:nvSpPr>
        <p:spPr>
          <a:xfrm>
            <a:off x="174811" y="2193972"/>
            <a:ext cx="3212568" cy="365126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/>
              <a:t>Client</a:t>
            </a:r>
          </a:p>
        </p:txBody>
      </p:sp>
      <p:sp>
        <p:nvSpPr>
          <p:cNvPr id="43" name="Espace réservé du texte 20">
            <a:extLst>
              <a:ext uri="{FF2B5EF4-FFF2-40B4-BE49-F238E27FC236}">
                <a16:creationId xmlns:a16="http://schemas.microsoft.com/office/drawing/2014/main" id="{4597F44B-3FCF-1857-8041-735D42CB0F2F}"/>
              </a:ext>
            </a:extLst>
          </p:cNvPr>
          <p:cNvSpPr txBox="1">
            <a:spLocks/>
          </p:cNvSpPr>
          <p:nvPr/>
        </p:nvSpPr>
        <p:spPr>
          <a:xfrm>
            <a:off x="4393227" y="2193972"/>
            <a:ext cx="6446711" cy="2225628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>
                <a:sym typeface="Wingdings" panose="05000000000000000000" pitchFamily="2" charset="2"/>
              </a:rPr>
              <a:t>Naviguer sur le site</a:t>
            </a:r>
          </a:p>
          <a:p>
            <a:r>
              <a:rPr lang="fr-FR" sz="1800" dirty="0">
                <a:sym typeface="Wingdings" panose="05000000000000000000" pitchFamily="2" charset="2"/>
              </a:rPr>
              <a:t>Créer et supprimer son compte, se connecter</a:t>
            </a:r>
          </a:p>
          <a:p>
            <a:r>
              <a:rPr lang="fr-FR" sz="1800" dirty="0">
                <a:sym typeface="Wingdings" panose="05000000000000000000" pitchFamily="2" charset="2"/>
              </a:rPr>
              <a:t>Panier</a:t>
            </a:r>
          </a:p>
          <a:p>
            <a:r>
              <a:rPr lang="fr-FR" sz="1800" dirty="0">
                <a:sym typeface="Wingdings" panose="05000000000000000000" pitchFamily="2" charset="2"/>
              </a:rPr>
              <a:t>Feedback</a:t>
            </a:r>
          </a:p>
          <a:p>
            <a:endParaRPr lang="fr-FR" sz="1800" dirty="0"/>
          </a:p>
        </p:txBody>
      </p:sp>
      <p:grpSp>
        <p:nvGrpSpPr>
          <p:cNvPr id="18" name="Groupe 17">
            <a:extLst>
              <a:ext uri="{FF2B5EF4-FFF2-40B4-BE49-F238E27FC236}">
                <a16:creationId xmlns:a16="http://schemas.microsoft.com/office/drawing/2014/main" id="{B1C74C92-C9B0-D9E0-5670-521B454E3AF0}"/>
              </a:ext>
            </a:extLst>
          </p:cNvPr>
          <p:cNvGrpSpPr/>
          <p:nvPr/>
        </p:nvGrpSpPr>
        <p:grpSpPr>
          <a:xfrm>
            <a:off x="0" y="8951"/>
            <a:ext cx="12192000" cy="961618"/>
            <a:chOff x="10160" y="-11704"/>
            <a:chExt cx="12192000" cy="961618"/>
          </a:xfrm>
        </p:grpSpPr>
        <p:grpSp>
          <p:nvGrpSpPr>
            <p:cNvPr id="20" name="Groupe 19">
              <a:extLst>
                <a:ext uri="{FF2B5EF4-FFF2-40B4-BE49-F238E27FC236}">
                  <a16:creationId xmlns:a16="http://schemas.microsoft.com/office/drawing/2014/main" id="{A517A3CE-0EE9-6949-665B-34BD257531B5}"/>
                </a:ext>
              </a:extLst>
            </p:cNvPr>
            <p:cNvGrpSpPr/>
            <p:nvPr/>
          </p:nvGrpSpPr>
          <p:grpSpPr>
            <a:xfrm>
              <a:off x="10160" y="-11704"/>
              <a:ext cx="12192000" cy="961618"/>
              <a:chOff x="0" y="0"/>
              <a:chExt cx="12192000" cy="961618"/>
            </a:xfrm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87569436-E936-239F-14FB-86AD842A31C8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96161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4" name="Flèche : droite 23">
                <a:extLst>
                  <a:ext uri="{FF2B5EF4-FFF2-40B4-BE49-F238E27FC236}">
                    <a16:creationId xmlns:a16="http://schemas.microsoft.com/office/drawing/2014/main" id="{56D8EF85-9B9F-3B78-561C-7A7D1123F685}"/>
                  </a:ext>
                </a:extLst>
              </p:cNvPr>
              <p:cNvSpPr/>
              <p:nvPr/>
            </p:nvSpPr>
            <p:spPr>
              <a:xfrm>
                <a:off x="0" y="292485"/>
                <a:ext cx="12164323" cy="376649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002">
                <a:schemeClr val="dk2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5" name="Rectangle : coins arrondis 24">
                <a:extLst>
                  <a:ext uri="{FF2B5EF4-FFF2-40B4-BE49-F238E27FC236}">
                    <a16:creationId xmlns:a16="http://schemas.microsoft.com/office/drawing/2014/main" id="{66558604-ABD3-91F3-041B-CD5099364B80}"/>
                  </a:ext>
                </a:extLst>
              </p:cNvPr>
              <p:cNvSpPr/>
              <p:nvPr/>
            </p:nvSpPr>
            <p:spPr>
              <a:xfrm>
                <a:off x="282303" y="263745"/>
                <a:ext cx="1055746" cy="444915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Présentation personnelle</a:t>
                </a:r>
              </a:p>
            </p:txBody>
          </p:sp>
          <p:sp>
            <p:nvSpPr>
              <p:cNvPr id="26" name="Rectangle : coins arrondis 25">
                <a:extLst>
                  <a:ext uri="{FF2B5EF4-FFF2-40B4-BE49-F238E27FC236}">
                    <a16:creationId xmlns:a16="http://schemas.microsoft.com/office/drawing/2014/main" id="{39B8A174-D3F6-5F77-1138-62D85D29DAF9}"/>
                  </a:ext>
                </a:extLst>
              </p:cNvPr>
              <p:cNvSpPr/>
              <p:nvPr/>
            </p:nvSpPr>
            <p:spPr>
              <a:xfrm>
                <a:off x="1652845" y="269044"/>
                <a:ext cx="1056433" cy="444915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Résumé des projets</a:t>
                </a:r>
              </a:p>
            </p:txBody>
          </p:sp>
          <p:sp>
            <p:nvSpPr>
              <p:cNvPr id="27" name="Rectangle : coins arrondis 26">
                <a:extLst>
                  <a:ext uri="{FF2B5EF4-FFF2-40B4-BE49-F238E27FC236}">
                    <a16:creationId xmlns:a16="http://schemas.microsoft.com/office/drawing/2014/main" id="{C6C0D828-76C3-6A36-7032-67C3AF9EBBA0}"/>
                  </a:ext>
                </a:extLst>
              </p:cNvPr>
              <p:cNvSpPr/>
              <p:nvPr/>
            </p:nvSpPr>
            <p:spPr>
              <a:xfrm>
                <a:off x="3074237" y="279998"/>
                <a:ext cx="1055746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Cahier des charges</a:t>
                </a:r>
              </a:p>
            </p:txBody>
          </p:sp>
          <p:sp>
            <p:nvSpPr>
              <p:cNvPr id="28" name="Rectangle : coins arrondis 27">
                <a:extLst>
                  <a:ext uri="{FF2B5EF4-FFF2-40B4-BE49-F238E27FC236}">
                    <a16:creationId xmlns:a16="http://schemas.microsoft.com/office/drawing/2014/main" id="{366A3FA4-2D76-4B20-0FEA-3DF39B73CD05}"/>
                  </a:ext>
                </a:extLst>
              </p:cNvPr>
              <p:cNvSpPr/>
              <p:nvPr/>
            </p:nvSpPr>
            <p:spPr>
              <a:xfrm>
                <a:off x="4558165" y="279998"/>
                <a:ext cx="1056433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Gestion de projet</a:t>
                </a:r>
              </a:p>
            </p:txBody>
          </p:sp>
          <p:sp>
            <p:nvSpPr>
              <p:cNvPr id="29" name="Rectangle : coins arrondis 28">
                <a:extLst>
                  <a:ext uri="{FF2B5EF4-FFF2-40B4-BE49-F238E27FC236}">
                    <a16:creationId xmlns:a16="http://schemas.microsoft.com/office/drawing/2014/main" id="{A6D9194B-C573-1F89-EF3D-7B5299973A71}"/>
                  </a:ext>
                </a:extLst>
              </p:cNvPr>
              <p:cNvSpPr/>
              <p:nvPr/>
            </p:nvSpPr>
            <p:spPr>
              <a:xfrm>
                <a:off x="7569769" y="269223"/>
                <a:ext cx="1055746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Réalisation du candidat</a:t>
                </a:r>
              </a:p>
            </p:txBody>
          </p:sp>
          <p:sp>
            <p:nvSpPr>
              <p:cNvPr id="30" name="Rectangle : coins arrondis 29">
                <a:extLst>
                  <a:ext uri="{FF2B5EF4-FFF2-40B4-BE49-F238E27FC236}">
                    <a16:creationId xmlns:a16="http://schemas.microsoft.com/office/drawing/2014/main" id="{10426E18-8794-3043-9E44-DD1F016D20F2}"/>
                  </a:ext>
                </a:extLst>
              </p:cNvPr>
              <p:cNvSpPr/>
              <p:nvPr/>
            </p:nvSpPr>
            <p:spPr>
              <a:xfrm>
                <a:off x="9091289" y="269223"/>
                <a:ext cx="1056433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Veille technologique</a:t>
                </a:r>
              </a:p>
            </p:txBody>
          </p:sp>
          <p:sp>
            <p:nvSpPr>
              <p:cNvPr id="31" name="Rectangle : coins arrondis 30">
                <a:extLst>
                  <a:ext uri="{FF2B5EF4-FFF2-40B4-BE49-F238E27FC236}">
                    <a16:creationId xmlns:a16="http://schemas.microsoft.com/office/drawing/2014/main" id="{2CB47CD6-3E43-08F2-460C-BC6E2E250162}"/>
                  </a:ext>
                </a:extLst>
              </p:cNvPr>
              <p:cNvSpPr/>
              <p:nvPr/>
            </p:nvSpPr>
            <p:spPr>
              <a:xfrm>
                <a:off x="10586064" y="263745"/>
                <a:ext cx="1048786" cy="442000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Conclusion</a:t>
                </a:r>
              </a:p>
            </p:txBody>
          </p:sp>
        </p:grpSp>
        <p:sp>
          <p:nvSpPr>
            <p:cNvPr id="21" name="Rectangle : coins arrondis 20">
              <a:extLst>
                <a:ext uri="{FF2B5EF4-FFF2-40B4-BE49-F238E27FC236}">
                  <a16:creationId xmlns:a16="http://schemas.microsoft.com/office/drawing/2014/main" id="{D7D6BFE9-9636-0FF8-ACED-56CDE8B478E9}"/>
                </a:ext>
              </a:extLst>
            </p:cNvPr>
            <p:cNvSpPr/>
            <p:nvPr/>
          </p:nvSpPr>
          <p:spPr>
            <a:xfrm>
              <a:off x="6060265" y="257519"/>
              <a:ext cx="1055746" cy="433961"/>
            </a:xfrm>
            <a:prstGeom prst="roundRect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900" dirty="0">
                  <a:solidFill>
                    <a:schemeClr val="bg1"/>
                  </a:solidFill>
                </a:rPr>
                <a:t>Spécifications fonctionnelles &amp; techniques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033345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re 18">
            <a:extLst>
              <a:ext uri="{FF2B5EF4-FFF2-40B4-BE49-F238E27FC236}">
                <a16:creationId xmlns:a16="http://schemas.microsoft.com/office/drawing/2014/main" id="{0530C6EC-AF6A-63B0-5C0C-5ED5C85DC3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137" y="668753"/>
            <a:ext cx="3850986" cy="1110286"/>
          </a:xfrm>
        </p:spPr>
        <p:txBody>
          <a:bodyPr>
            <a:normAutofit/>
          </a:bodyPr>
          <a:lstStyle/>
          <a:p>
            <a:r>
              <a:rPr lang="fr-FR" dirty="0"/>
              <a:t>Spécifications fonctionnelles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1A2DB8C-A8F2-031B-C6A0-53E0BC3BAFC0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fr-FR" noProof="0" dirty="0"/>
              <a:t>06/06/2023</a:t>
            </a: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324CD6A-FB6D-AE23-9BA9-6EC1FDB49084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fr-FR" dirty="0">
                <a:solidFill>
                  <a:schemeClr val="tx1">
                    <a:lumMod val="65000"/>
                  </a:schemeClr>
                </a:solidFill>
              </a:rPr>
              <a:t>Diaporama Oral Titre Concepteur Développeur d’Application</a:t>
            </a:r>
            <a:endParaRPr lang="fr-FR" noProof="0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6DC36FE-C0A0-61C2-BB36-5D94C32331A7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pPr rtl="0"/>
            <a:fld id="{9FF96520-E4CE-4EAD-8ABF-1D2297D6B3AA}" type="slidenum">
              <a:rPr lang="fr-FR" noProof="0" smtClean="0"/>
              <a:pPr rtl="0"/>
              <a:t>17</a:t>
            </a:fld>
            <a:endParaRPr lang="fr-FR" noProof="0"/>
          </a:p>
        </p:txBody>
      </p:sp>
      <p:sp>
        <p:nvSpPr>
          <p:cNvPr id="4" name="Titre 18">
            <a:extLst>
              <a:ext uri="{FF2B5EF4-FFF2-40B4-BE49-F238E27FC236}">
                <a16:creationId xmlns:a16="http://schemas.microsoft.com/office/drawing/2014/main" id="{E3671FD7-507A-07A3-CB07-49AE99084D15}"/>
              </a:ext>
            </a:extLst>
          </p:cNvPr>
          <p:cNvSpPr txBox="1">
            <a:spLocks/>
          </p:cNvSpPr>
          <p:nvPr/>
        </p:nvSpPr>
        <p:spPr>
          <a:xfrm>
            <a:off x="3984165" y="1091682"/>
            <a:ext cx="8115698" cy="496514"/>
          </a:xfrm>
          <a:prstGeom prst="rect">
            <a:avLst/>
          </a:prstGeom>
        </p:spPr>
        <p:txBody>
          <a:bodyPr vert="horz" lIns="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Spécifications de l’applications : IAPM Mobile</a:t>
            </a:r>
          </a:p>
        </p:txBody>
      </p:sp>
      <p:sp>
        <p:nvSpPr>
          <p:cNvPr id="8" name="Sous-titre 2">
            <a:extLst>
              <a:ext uri="{FF2B5EF4-FFF2-40B4-BE49-F238E27FC236}">
                <a16:creationId xmlns:a16="http://schemas.microsoft.com/office/drawing/2014/main" id="{B58B78AE-A615-6CBD-E0EE-83D6A7FF0275}"/>
              </a:ext>
            </a:extLst>
          </p:cNvPr>
          <p:cNvSpPr txBox="1">
            <a:spLocks/>
          </p:cNvSpPr>
          <p:nvPr/>
        </p:nvSpPr>
        <p:spPr>
          <a:xfrm>
            <a:off x="174811" y="2193972"/>
            <a:ext cx="3212568" cy="365126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/>
              <a:t>Administrateur</a:t>
            </a:r>
          </a:p>
        </p:txBody>
      </p:sp>
      <p:sp>
        <p:nvSpPr>
          <p:cNvPr id="43" name="Espace réservé du texte 20">
            <a:extLst>
              <a:ext uri="{FF2B5EF4-FFF2-40B4-BE49-F238E27FC236}">
                <a16:creationId xmlns:a16="http://schemas.microsoft.com/office/drawing/2014/main" id="{4597F44B-3FCF-1857-8041-735D42CB0F2F}"/>
              </a:ext>
            </a:extLst>
          </p:cNvPr>
          <p:cNvSpPr txBox="1">
            <a:spLocks/>
          </p:cNvSpPr>
          <p:nvPr/>
        </p:nvSpPr>
        <p:spPr>
          <a:xfrm>
            <a:off x="4393227" y="2193972"/>
            <a:ext cx="6446711" cy="3150188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/>
              <a:t>Ajouter | Modifier | Supprimer </a:t>
            </a:r>
            <a:r>
              <a:rPr lang="fr-FR" sz="1800" dirty="0">
                <a:sym typeface="Wingdings" panose="05000000000000000000" pitchFamily="2" charset="2"/>
              </a:rPr>
              <a:t> Clients | Produits | Commandes</a:t>
            </a:r>
          </a:p>
          <a:p>
            <a:r>
              <a:rPr lang="fr-FR" sz="1800" dirty="0">
                <a:sym typeface="Wingdings" panose="05000000000000000000" pitchFamily="2" charset="2"/>
              </a:rPr>
              <a:t>Naviguer sur l’application</a:t>
            </a:r>
          </a:p>
          <a:p>
            <a:r>
              <a:rPr lang="fr-FR" sz="1800" dirty="0">
                <a:sym typeface="Wingdings" panose="05000000000000000000" pitchFamily="2" charset="2"/>
              </a:rPr>
              <a:t>Rechercher clients, produits</a:t>
            </a:r>
          </a:p>
          <a:p>
            <a:r>
              <a:rPr lang="fr-FR" sz="1800" dirty="0">
                <a:sym typeface="Wingdings" panose="05000000000000000000" pitchFamily="2" charset="2"/>
              </a:rPr>
              <a:t>Consulter statistiques</a:t>
            </a:r>
          </a:p>
        </p:txBody>
      </p:sp>
      <p:grpSp>
        <p:nvGrpSpPr>
          <p:cNvPr id="18" name="Groupe 17">
            <a:extLst>
              <a:ext uri="{FF2B5EF4-FFF2-40B4-BE49-F238E27FC236}">
                <a16:creationId xmlns:a16="http://schemas.microsoft.com/office/drawing/2014/main" id="{93F5C15C-FFA2-7389-FBDF-8E7C4A014AB6}"/>
              </a:ext>
            </a:extLst>
          </p:cNvPr>
          <p:cNvGrpSpPr/>
          <p:nvPr/>
        </p:nvGrpSpPr>
        <p:grpSpPr>
          <a:xfrm>
            <a:off x="0" y="8951"/>
            <a:ext cx="12192000" cy="961618"/>
            <a:chOff x="10160" y="-11704"/>
            <a:chExt cx="12192000" cy="961618"/>
          </a:xfrm>
        </p:grpSpPr>
        <p:grpSp>
          <p:nvGrpSpPr>
            <p:cNvPr id="20" name="Groupe 19">
              <a:extLst>
                <a:ext uri="{FF2B5EF4-FFF2-40B4-BE49-F238E27FC236}">
                  <a16:creationId xmlns:a16="http://schemas.microsoft.com/office/drawing/2014/main" id="{A099138F-FC89-E094-0252-631477CCB1BB}"/>
                </a:ext>
              </a:extLst>
            </p:cNvPr>
            <p:cNvGrpSpPr/>
            <p:nvPr/>
          </p:nvGrpSpPr>
          <p:grpSpPr>
            <a:xfrm>
              <a:off x="10160" y="-11704"/>
              <a:ext cx="12192000" cy="961618"/>
              <a:chOff x="0" y="0"/>
              <a:chExt cx="12192000" cy="961618"/>
            </a:xfrm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17A19FF7-2984-88DD-2D39-49FBB4E1E9D2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96161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4" name="Flèche : droite 23">
                <a:extLst>
                  <a:ext uri="{FF2B5EF4-FFF2-40B4-BE49-F238E27FC236}">
                    <a16:creationId xmlns:a16="http://schemas.microsoft.com/office/drawing/2014/main" id="{4A2E19EF-5A99-C818-05B8-F1CC5F0B5A2C}"/>
                  </a:ext>
                </a:extLst>
              </p:cNvPr>
              <p:cNvSpPr/>
              <p:nvPr/>
            </p:nvSpPr>
            <p:spPr>
              <a:xfrm>
                <a:off x="0" y="292485"/>
                <a:ext cx="12164323" cy="376649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002">
                <a:schemeClr val="dk2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5" name="Rectangle : coins arrondis 24">
                <a:extLst>
                  <a:ext uri="{FF2B5EF4-FFF2-40B4-BE49-F238E27FC236}">
                    <a16:creationId xmlns:a16="http://schemas.microsoft.com/office/drawing/2014/main" id="{B66B3E8B-5A76-7D3C-2B76-C1053773D163}"/>
                  </a:ext>
                </a:extLst>
              </p:cNvPr>
              <p:cNvSpPr/>
              <p:nvPr/>
            </p:nvSpPr>
            <p:spPr>
              <a:xfrm>
                <a:off x="282303" y="263745"/>
                <a:ext cx="1055746" cy="444915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Présentation personnelle</a:t>
                </a:r>
              </a:p>
            </p:txBody>
          </p:sp>
          <p:sp>
            <p:nvSpPr>
              <p:cNvPr id="26" name="Rectangle : coins arrondis 25">
                <a:extLst>
                  <a:ext uri="{FF2B5EF4-FFF2-40B4-BE49-F238E27FC236}">
                    <a16:creationId xmlns:a16="http://schemas.microsoft.com/office/drawing/2014/main" id="{60775DF0-480F-8437-293E-D039EC8DAB19}"/>
                  </a:ext>
                </a:extLst>
              </p:cNvPr>
              <p:cNvSpPr/>
              <p:nvPr/>
            </p:nvSpPr>
            <p:spPr>
              <a:xfrm>
                <a:off x="1652845" y="269044"/>
                <a:ext cx="1056433" cy="444915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Résumé des projets</a:t>
                </a:r>
              </a:p>
            </p:txBody>
          </p:sp>
          <p:sp>
            <p:nvSpPr>
              <p:cNvPr id="27" name="Rectangle : coins arrondis 26">
                <a:extLst>
                  <a:ext uri="{FF2B5EF4-FFF2-40B4-BE49-F238E27FC236}">
                    <a16:creationId xmlns:a16="http://schemas.microsoft.com/office/drawing/2014/main" id="{A99725C0-BE45-8F1B-C8D8-A4965CEE1751}"/>
                  </a:ext>
                </a:extLst>
              </p:cNvPr>
              <p:cNvSpPr/>
              <p:nvPr/>
            </p:nvSpPr>
            <p:spPr>
              <a:xfrm>
                <a:off x="3074237" y="279998"/>
                <a:ext cx="1055746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Cahier des charges</a:t>
                </a:r>
              </a:p>
            </p:txBody>
          </p:sp>
          <p:sp>
            <p:nvSpPr>
              <p:cNvPr id="28" name="Rectangle : coins arrondis 27">
                <a:extLst>
                  <a:ext uri="{FF2B5EF4-FFF2-40B4-BE49-F238E27FC236}">
                    <a16:creationId xmlns:a16="http://schemas.microsoft.com/office/drawing/2014/main" id="{4DB5432C-139E-0AA4-3BCC-3BCDBC52AE80}"/>
                  </a:ext>
                </a:extLst>
              </p:cNvPr>
              <p:cNvSpPr/>
              <p:nvPr/>
            </p:nvSpPr>
            <p:spPr>
              <a:xfrm>
                <a:off x="4558165" y="279998"/>
                <a:ext cx="1056433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Gestion de projet</a:t>
                </a:r>
              </a:p>
            </p:txBody>
          </p:sp>
          <p:sp>
            <p:nvSpPr>
              <p:cNvPr id="29" name="Rectangle : coins arrondis 28">
                <a:extLst>
                  <a:ext uri="{FF2B5EF4-FFF2-40B4-BE49-F238E27FC236}">
                    <a16:creationId xmlns:a16="http://schemas.microsoft.com/office/drawing/2014/main" id="{FDA40F35-A1C5-CCAE-8F52-514B308FD797}"/>
                  </a:ext>
                </a:extLst>
              </p:cNvPr>
              <p:cNvSpPr/>
              <p:nvPr/>
            </p:nvSpPr>
            <p:spPr>
              <a:xfrm>
                <a:off x="7569769" y="269223"/>
                <a:ext cx="1055746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Réalisation du candidat</a:t>
                </a:r>
              </a:p>
            </p:txBody>
          </p:sp>
          <p:sp>
            <p:nvSpPr>
              <p:cNvPr id="30" name="Rectangle : coins arrondis 29">
                <a:extLst>
                  <a:ext uri="{FF2B5EF4-FFF2-40B4-BE49-F238E27FC236}">
                    <a16:creationId xmlns:a16="http://schemas.microsoft.com/office/drawing/2014/main" id="{8D0117C4-A5A6-9A16-59B2-CE2DA8C7EADF}"/>
                  </a:ext>
                </a:extLst>
              </p:cNvPr>
              <p:cNvSpPr/>
              <p:nvPr/>
            </p:nvSpPr>
            <p:spPr>
              <a:xfrm>
                <a:off x="9091289" y="269223"/>
                <a:ext cx="1056433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Veille technologique</a:t>
                </a:r>
              </a:p>
            </p:txBody>
          </p:sp>
          <p:sp>
            <p:nvSpPr>
              <p:cNvPr id="31" name="Rectangle : coins arrondis 30">
                <a:extLst>
                  <a:ext uri="{FF2B5EF4-FFF2-40B4-BE49-F238E27FC236}">
                    <a16:creationId xmlns:a16="http://schemas.microsoft.com/office/drawing/2014/main" id="{BED911B0-6BD7-334A-1CC3-0CA0DE3CEA61}"/>
                  </a:ext>
                </a:extLst>
              </p:cNvPr>
              <p:cNvSpPr/>
              <p:nvPr/>
            </p:nvSpPr>
            <p:spPr>
              <a:xfrm>
                <a:off x="10586064" y="263745"/>
                <a:ext cx="1048786" cy="442000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Conclusion</a:t>
                </a:r>
              </a:p>
            </p:txBody>
          </p:sp>
        </p:grpSp>
        <p:sp>
          <p:nvSpPr>
            <p:cNvPr id="21" name="Rectangle : coins arrondis 20">
              <a:extLst>
                <a:ext uri="{FF2B5EF4-FFF2-40B4-BE49-F238E27FC236}">
                  <a16:creationId xmlns:a16="http://schemas.microsoft.com/office/drawing/2014/main" id="{3192F37F-D695-0B50-A0B2-6D60C379ECC8}"/>
                </a:ext>
              </a:extLst>
            </p:cNvPr>
            <p:cNvSpPr/>
            <p:nvPr/>
          </p:nvSpPr>
          <p:spPr>
            <a:xfrm>
              <a:off x="6060265" y="257519"/>
              <a:ext cx="1055746" cy="433961"/>
            </a:xfrm>
            <a:prstGeom prst="roundRect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900" dirty="0">
                  <a:solidFill>
                    <a:schemeClr val="bg1"/>
                  </a:solidFill>
                </a:rPr>
                <a:t>Spécifications fonctionnelles &amp; techniques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905016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re 18">
            <a:extLst>
              <a:ext uri="{FF2B5EF4-FFF2-40B4-BE49-F238E27FC236}">
                <a16:creationId xmlns:a16="http://schemas.microsoft.com/office/drawing/2014/main" id="{0530C6EC-AF6A-63B0-5C0C-5ED5C85DC3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137" y="668753"/>
            <a:ext cx="3850986" cy="1110286"/>
          </a:xfrm>
        </p:spPr>
        <p:txBody>
          <a:bodyPr>
            <a:normAutofit/>
          </a:bodyPr>
          <a:lstStyle/>
          <a:p>
            <a:r>
              <a:rPr lang="fr-FR" dirty="0"/>
              <a:t>Spécifications fonctionnelles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1A2DB8C-A8F2-031B-C6A0-53E0BC3BAFC0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fr-FR" noProof="0" dirty="0"/>
              <a:t>06/06/2023</a:t>
            </a: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324CD6A-FB6D-AE23-9BA9-6EC1FDB49084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fr-FR" dirty="0">
                <a:solidFill>
                  <a:schemeClr val="tx1">
                    <a:lumMod val="65000"/>
                  </a:schemeClr>
                </a:solidFill>
              </a:rPr>
              <a:t>Diaporama Oral Titre Concepteur Développeur d’Application</a:t>
            </a:r>
            <a:endParaRPr lang="fr-FR" noProof="0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6DC36FE-C0A0-61C2-BB36-5D94C32331A7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pPr rtl="0"/>
            <a:fld id="{9FF96520-E4CE-4EAD-8ABF-1D2297D6B3AA}" type="slidenum">
              <a:rPr lang="fr-FR" noProof="0" smtClean="0"/>
              <a:pPr rtl="0"/>
              <a:t>18</a:t>
            </a:fld>
            <a:endParaRPr lang="fr-FR" noProof="0"/>
          </a:p>
        </p:txBody>
      </p:sp>
      <p:sp>
        <p:nvSpPr>
          <p:cNvPr id="4" name="Titre 18">
            <a:extLst>
              <a:ext uri="{FF2B5EF4-FFF2-40B4-BE49-F238E27FC236}">
                <a16:creationId xmlns:a16="http://schemas.microsoft.com/office/drawing/2014/main" id="{E3671FD7-507A-07A3-CB07-49AE99084D15}"/>
              </a:ext>
            </a:extLst>
          </p:cNvPr>
          <p:cNvSpPr txBox="1">
            <a:spLocks/>
          </p:cNvSpPr>
          <p:nvPr/>
        </p:nvSpPr>
        <p:spPr>
          <a:xfrm>
            <a:off x="3984165" y="1091682"/>
            <a:ext cx="8115698" cy="496514"/>
          </a:xfrm>
          <a:prstGeom prst="rect">
            <a:avLst/>
          </a:prstGeom>
        </p:spPr>
        <p:txBody>
          <a:bodyPr vert="horz" lIns="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Diagramme de cas UML : IAPM Desktop</a:t>
            </a:r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AADE8C84-CD4D-A87F-77D7-6F6EDD650A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4165" y="2165204"/>
            <a:ext cx="7995293" cy="3930796"/>
          </a:xfrm>
          <a:prstGeom prst="rect">
            <a:avLst/>
          </a:prstGeom>
        </p:spPr>
      </p:pic>
      <p:grpSp>
        <p:nvGrpSpPr>
          <p:cNvPr id="8" name="Groupe 7">
            <a:extLst>
              <a:ext uri="{FF2B5EF4-FFF2-40B4-BE49-F238E27FC236}">
                <a16:creationId xmlns:a16="http://schemas.microsoft.com/office/drawing/2014/main" id="{03B0DD8A-F6B1-6E98-6041-3C8A0C015A1D}"/>
              </a:ext>
            </a:extLst>
          </p:cNvPr>
          <p:cNvGrpSpPr/>
          <p:nvPr/>
        </p:nvGrpSpPr>
        <p:grpSpPr>
          <a:xfrm>
            <a:off x="0" y="8951"/>
            <a:ext cx="12192000" cy="961618"/>
            <a:chOff x="10160" y="-11704"/>
            <a:chExt cx="12192000" cy="961618"/>
          </a:xfrm>
        </p:grpSpPr>
        <p:grpSp>
          <p:nvGrpSpPr>
            <p:cNvPr id="18" name="Groupe 17">
              <a:extLst>
                <a:ext uri="{FF2B5EF4-FFF2-40B4-BE49-F238E27FC236}">
                  <a16:creationId xmlns:a16="http://schemas.microsoft.com/office/drawing/2014/main" id="{CC22750F-9CFE-B234-3C19-1B065B7FCE89}"/>
                </a:ext>
              </a:extLst>
            </p:cNvPr>
            <p:cNvGrpSpPr/>
            <p:nvPr/>
          </p:nvGrpSpPr>
          <p:grpSpPr>
            <a:xfrm>
              <a:off x="10160" y="-11704"/>
              <a:ext cx="12192000" cy="961618"/>
              <a:chOff x="0" y="0"/>
              <a:chExt cx="12192000" cy="961618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1B40957D-EB29-7683-BBA4-E7244CA47FB6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96161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4" name="Flèche : droite 23">
                <a:extLst>
                  <a:ext uri="{FF2B5EF4-FFF2-40B4-BE49-F238E27FC236}">
                    <a16:creationId xmlns:a16="http://schemas.microsoft.com/office/drawing/2014/main" id="{78001F71-DBBE-60CF-7761-0111B865411F}"/>
                  </a:ext>
                </a:extLst>
              </p:cNvPr>
              <p:cNvSpPr/>
              <p:nvPr/>
            </p:nvSpPr>
            <p:spPr>
              <a:xfrm>
                <a:off x="0" y="292485"/>
                <a:ext cx="12164323" cy="376649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002">
                <a:schemeClr val="dk2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5" name="Rectangle : coins arrondis 24">
                <a:extLst>
                  <a:ext uri="{FF2B5EF4-FFF2-40B4-BE49-F238E27FC236}">
                    <a16:creationId xmlns:a16="http://schemas.microsoft.com/office/drawing/2014/main" id="{C4F9387F-F735-9462-3697-7560EE5C8E33}"/>
                  </a:ext>
                </a:extLst>
              </p:cNvPr>
              <p:cNvSpPr/>
              <p:nvPr/>
            </p:nvSpPr>
            <p:spPr>
              <a:xfrm>
                <a:off x="282303" y="263745"/>
                <a:ext cx="1055746" cy="444915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Présentation personnelle</a:t>
                </a:r>
              </a:p>
            </p:txBody>
          </p:sp>
          <p:sp>
            <p:nvSpPr>
              <p:cNvPr id="26" name="Rectangle : coins arrondis 25">
                <a:extLst>
                  <a:ext uri="{FF2B5EF4-FFF2-40B4-BE49-F238E27FC236}">
                    <a16:creationId xmlns:a16="http://schemas.microsoft.com/office/drawing/2014/main" id="{78AB041A-F0D6-4CBC-99C9-4C1AEF17D609}"/>
                  </a:ext>
                </a:extLst>
              </p:cNvPr>
              <p:cNvSpPr/>
              <p:nvPr/>
            </p:nvSpPr>
            <p:spPr>
              <a:xfrm>
                <a:off x="1652845" y="269044"/>
                <a:ext cx="1056433" cy="444915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Résumé des projets</a:t>
                </a:r>
              </a:p>
            </p:txBody>
          </p:sp>
          <p:sp>
            <p:nvSpPr>
              <p:cNvPr id="27" name="Rectangle : coins arrondis 26">
                <a:extLst>
                  <a:ext uri="{FF2B5EF4-FFF2-40B4-BE49-F238E27FC236}">
                    <a16:creationId xmlns:a16="http://schemas.microsoft.com/office/drawing/2014/main" id="{C154C468-C832-2E09-AC9E-B3DC1D334C83}"/>
                  </a:ext>
                </a:extLst>
              </p:cNvPr>
              <p:cNvSpPr/>
              <p:nvPr/>
            </p:nvSpPr>
            <p:spPr>
              <a:xfrm>
                <a:off x="3074237" y="279998"/>
                <a:ext cx="1055746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Cahier des charges</a:t>
                </a:r>
              </a:p>
            </p:txBody>
          </p:sp>
          <p:sp>
            <p:nvSpPr>
              <p:cNvPr id="28" name="Rectangle : coins arrondis 27">
                <a:extLst>
                  <a:ext uri="{FF2B5EF4-FFF2-40B4-BE49-F238E27FC236}">
                    <a16:creationId xmlns:a16="http://schemas.microsoft.com/office/drawing/2014/main" id="{29E9AF13-5E6D-17FA-7673-2B14EFA13CCD}"/>
                  </a:ext>
                </a:extLst>
              </p:cNvPr>
              <p:cNvSpPr/>
              <p:nvPr/>
            </p:nvSpPr>
            <p:spPr>
              <a:xfrm>
                <a:off x="4558165" y="279998"/>
                <a:ext cx="1056433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Gestion de projet</a:t>
                </a:r>
              </a:p>
            </p:txBody>
          </p:sp>
          <p:sp>
            <p:nvSpPr>
              <p:cNvPr id="29" name="Rectangle : coins arrondis 28">
                <a:extLst>
                  <a:ext uri="{FF2B5EF4-FFF2-40B4-BE49-F238E27FC236}">
                    <a16:creationId xmlns:a16="http://schemas.microsoft.com/office/drawing/2014/main" id="{7CCB4837-0DA4-3DF8-2CA3-3B8885DDD250}"/>
                  </a:ext>
                </a:extLst>
              </p:cNvPr>
              <p:cNvSpPr/>
              <p:nvPr/>
            </p:nvSpPr>
            <p:spPr>
              <a:xfrm>
                <a:off x="7569769" y="269223"/>
                <a:ext cx="1055746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Réalisation du candidat</a:t>
                </a:r>
              </a:p>
            </p:txBody>
          </p:sp>
          <p:sp>
            <p:nvSpPr>
              <p:cNvPr id="30" name="Rectangle : coins arrondis 29">
                <a:extLst>
                  <a:ext uri="{FF2B5EF4-FFF2-40B4-BE49-F238E27FC236}">
                    <a16:creationId xmlns:a16="http://schemas.microsoft.com/office/drawing/2014/main" id="{972D0AD9-BAE3-2C9B-B6EE-3189781681C4}"/>
                  </a:ext>
                </a:extLst>
              </p:cNvPr>
              <p:cNvSpPr/>
              <p:nvPr/>
            </p:nvSpPr>
            <p:spPr>
              <a:xfrm>
                <a:off x="9091289" y="269223"/>
                <a:ext cx="1056433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Veille technologique</a:t>
                </a:r>
              </a:p>
            </p:txBody>
          </p:sp>
          <p:sp>
            <p:nvSpPr>
              <p:cNvPr id="31" name="Rectangle : coins arrondis 30">
                <a:extLst>
                  <a:ext uri="{FF2B5EF4-FFF2-40B4-BE49-F238E27FC236}">
                    <a16:creationId xmlns:a16="http://schemas.microsoft.com/office/drawing/2014/main" id="{E04969E9-B4DC-8BD7-53D6-4CF7B2452404}"/>
                  </a:ext>
                </a:extLst>
              </p:cNvPr>
              <p:cNvSpPr/>
              <p:nvPr/>
            </p:nvSpPr>
            <p:spPr>
              <a:xfrm>
                <a:off x="10586064" y="263745"/>
                <a:ext cx="1048786" cy="442000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Conclusion</a:t>
                </a:r>
              </a:p>
            </p:txBody>
          </p:sp>
        </p:grpSp>
        <p:sp>
          <p:nvSpPr>
            <p:cNvPr id="20" name="Rectangle : coins arrondis 19">
              <a:extLst>
                <a:ext uri="{FF2B5EF4-FFF2-40B4-BE49-F238E27FC236}">
                  <a16:creationId xmlns:a16="http://schemas.microsoft.com/office/drawing/2014/main" id="{33ECE9E1-591A-F8DB-DF3B-FAA44929892A}"/>
                </a:ext>
              </a:extLst>
            </p:cNvPr>
            <p:cNvSpPr/>
            <p:nvPr/>
          </p:nvSpPr>
          <p:spPr>
            <a:xfrm>
              <a:off x="6060265" y="257519"/>
              <a:ext cx="1055746" cy="433961"/>
            </a:xfrm>
            <a:prstGeom prst="roundRect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900" dirty="0">
                  <a:solidFill>
                    <a:schemeClr val="bg1"/>
                  </a:solidFill>
                </a:rPr>
                <a:t>Spécifications fonctionnelles &amp; techniques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611119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re 18">
            <a:extLst>
              <a:ext uri="{FF2B5EF4-FFF2-40B4-BE49-F238E27FC236}">
                <a16:creationId xmlns:a16="http://schemas.microsoft.com/office/drawing/2014/main" id="{0530C6EC-AF6A-63B0-5C0C-5ED5C85DC3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137" y="668753"/>
            <a:ext cx="3850986" cy="1110286"/>
          </a:xfrm>
        </p:spPr>
        <p:txBody>
          <a:bodyPr>
            <a:normAutofit/>
          </a:bodyPr>
          <a:lstStyle/>
          <a:p>
            <a:r>
              <a:rPr lang="fr-FR" dirty="0"/>
              <a:t>Spécifications fonctionnelles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1A2DB8C-A8F2-031B-C6A0-53E0BC3BAFC0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fr-FR" noProof="0" dirty="0"/>
              <a:t>06/06/2023</a:t>
            </a: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324CD6A-FB6D-AE23-9BA9-6EC1FDB49084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fr-FR" dirty="0">
                <a:solidFill>
                  <a:schemeClr val="tx1">
                    <a:lumMod val="65000"/>
                  </a:schemeClr>
                </a:solidFill>
              </a:rPr>
              <a:t>Diaporama Oral Titre Concepteur Développeur d’Application</a:t>
            </a:r>
            <a:endParaRPr lang="fr-FR" noProof="0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6DC36FE-C0A0-61C2-BB36-5D94C32331A7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pPr rtl="0"/>
            <a:fld id="{9FF96520-E4CE-4EAD-8ABF-1D2297D6B3AA}" type="slidenum">
              <a:rPr lang="fr-FR" noProof="0" smtClean="0"/>
              <a:pPr rtl="0"/>
              <a:t>19</a:t>
            </a:fld>
            <a:endParaRPr lang="fr-FR" noProof="0"/>
          </a:p>
        </p:txBody>
      </p:sp>
      <p:sp>
        <p:nvSpPr>
          <p:cNvPr id="4" name="Titre 18">
            <a:extLst>
              <a:ext uri="{FF2B5EF4-FFF2-40B4-BE49-F238E27FC236}">
                <a16:creationId xmlns:a16="http://schemas.microsoft.com/office/drawing/2014/main" id="{E3671FD7-507A-07A3-CB07-49AE99084D15}"/>
              </a:ext>
            </a:extLst>
          </p:cNvPr>
          <p:cNvSpPr txBox="1">
            <a:spLocks/>
          </p:cNvSpPr>
          <p:nvPr/>
        </p:nvSpPr>
        <p:spPr>
          <a:xfrm>
            <a:off x="3984165" y="1091682"/>
            <a:ext cx="8115698" cy="496514"/>
          </a:xfrm>
          <a:prstGeom prst="rect">
            <a:avLst/>
          </a:prstGeom>
        </p:spPr>
        <p:txBody>
          <a:bodyPr vert="horz" lIns="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Diagramme de cas UML : </a:t>
            </a:r>
            <a:r>
              <a:rPr lang="fr-FR" dirty="0" err="1"/>
              <a:t>Storeswap</a:t>
            </a:r>
            <a:r>
              <a:rPr lang="fr-FR" dirty="0"/>
              <a:t> web</a:t>
            </a: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980CBDFB-A2A9-CBE7-5C4C-31B8623027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3511" y="1729964"/>
            <a:ext cx="4147069" cy="4721636"/>
          </a:xfrm>
          <a:prstGeom prst="rect">
            <a:avLst/>
          </a:prstGeom>
        </p:spPr>
      </p:pic>
      <p:grpSp>
        <p:nvGrpSpPr>
          <p:cNvPr id="8" name="Groupe 7">
            <a:extLst>
              <a:ext uri="{FF2B5EF4-FFF2-40B4-BE49-F238E27FC236}">
                <a16:creationId xmlns:a16="http://schemas.microsoft.com/office/drawing/2014/main" id="{778A5123-5E85-A449-0006-EB5E94FF3EA8}"/>
              </a:ext>
            </a:extLst>
          </p:cNvPr>
          <p:cNvGrpSpPr/>
          <p:nvPr/>
        </p:nvGrpSpPr>
        <p:grpSpPr>
          <a:xfrm>
            <a:off x="0" y="8951"/>
            <a:ext cx="12192000" cy="961618"/>
            <a:chOff x="10160" y="-11704"/>
            <a:chExt cx="12192000" cy="961618"/>
          </a:xfrm>
        </p:grpSpPr>
        <p:grpSp>
          <p:nvGrpSpPr>
            <p:cNvPr id="20" name="Groupe 19">
              <a:extLst>
                <a:ext uri="{FF2B5EF4-FFF2-40B4-BE49-F238E27FC236}">
                  <a16:creationId xmlns:a16="http://schemas.microsoft.com/office/drawing/2014/main" id="{5C2DE69D-324C-9804-2028-3E11613DBAC5}"/>
                </a:ext>
              </a:extLst>
            </p:cNvPr>
            <p:cNvGrpSpPr/>
            <p:nvPr/>
          </p:nvGrpSpPr>
          <p:grpSpPr>
            <a:xfrm>
              <a:off x="10160" y="-11704"/>
              <a:ext cx="12192000" cy="961618"/>
              <a:chOff x="0" y="0"/>
              <a:chExt cx="12192000" cy="961618"/>
            </a:xfrm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ADDA7215-6344-E6B1-B908-19B0B3071625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96161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4" name="Flèche : droite 23">
                <a:extLst>
                  <a:ext uri="{FF2B5EF4-FFF2-40B4-BE49-F238E27FC236}">
                    <a16:creationId xmlns:a16="http://schemas.microsoft.com/office/drawing/2014/main" id="{B669D1AD-4FF5-AA94-79A5-5D450F3B6CAA}"/>
                  </a:ext>
                </a:extLst>
              </p:cNvPr>
              <p:cNvSpPr/>
              <p:nvPr/>
            </p:nvSpPr>
            <p:spPr>
              <a:xfrm>
                <a:off x="0" y="292485"/>
                <a:ext cx="12164323" cy="376649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002">
                <a:schemeClr val="dk2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5" name="Rectangle : coins arrondis 24">
                <a:extLst>
                  <a:ext uri="{FF2B5EF4-FFF2-40B4-BE49-F238E27FC236}">
                    <a16:creationId xmlns:a16="http://schemas.microsoft.com/office/drawing/2014/main" id="{1A6F4B1C-5802-A02D-CF4A-64E8A3630144}"/>
                  </a:ext>
                </a:extLst>
              </p:cNvPr>
              <p:cNvSpPr/>
              <p:nvPr/>
            </p:nvSpPr>
            <p:spPr>
              <a:xfrm>
                <a:off x="282303" y="263745"/>
                <a:ext cx="1055746" cy="444915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Présentation personnelle</a:t>
                </a:r>
              </a:p>
            </p:txBody>
          </p:sp>
          <p:sp>
            <p:nvSpPr>
              <p:cNvPr id="26" name="Rectangle : coins arrondis 25">
                <a:extLst>
                  <a:ext uri="{FF2B5EF4-FFF2-40B4-BE49-F238E27FC236}">
                    <a16:creationId xmlns:a16="http://schemas.microsoft.com/office/drawing/2014/main" id="{E2DC6F1E-F7C7-3762-C44C-0B465FF6903D}"/>
                  </a:ext>
                </a:extLst>
              </p:cNvPr>
              <p:cNvSpPr/>
              <p:nvPr/>
            </p:nvSpPr>
            <p:spPr>
              <a:xfrm>
                <a:off x="1652845" y="269044"/>
                <a:ext cx="1056433" cy="444915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Résumé des projets</a:t>
                </a:r>
              </a:p>
            </p:txBody>
          </p:sp>
          <p:sp>
            <p:nvSpPr>
              <p:cNvPr id="27" name="Rectangle : coins arrondis 26">
                <a:extLst>
                  <a:ext uri="{FF2B5EF4-FFF2-40B4-BE49-F238E27FC236}">
                    <a16:creationId xmlns:a16="http://schemas.microsoft.com/office/drawing/2014/main" id="{E00E5A30-3D39-C45F-7C2F-63ABC5CC7FD3}"/>
                  </a:ext>
                </a:extLst>
              </p:cNvPr>
              <p:cNvSpPr/>
              <p:nvPr/>
            </p:nvSpPr>
            <p:spPr>
              <a:xfrm>
                <a:off x="3074237" y="279998"/>
                <a:ext cx="1055746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Cahier des charges</a:t>
                </a:r>
              </a:p>
            </p:txBody>
          </p:sp>
          <p:sp>
            <p:nvSpPr>
              <p:cNvPr id="28" name="Rectangle : coins arrondis 27">
                <a:extLst>
                  <a:ext uri="{FF2B5EF4-FFF2-40B4-BE49-F238E27FC236}">
                    <a16:creationId xmlns:a16="http://schemas.microsoft.com/office/drawing/2014/main" id="{0D68A344-BD4D-D02A-952B-CD1CBC04E1D0}"/>
                  </a:ext>
                </a:extLst>
              </p:cNvPr>
              <p:cNvSpPr/>
              <p:nvPr/>
            </p:nvSpPr>
            <p:spPr>
              <a:xfrm>
                <a:off x="4558165" y="279998"/>
                <a:ext cx="1056433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Gestion de projet</a:t>
                </a:r>
              </a:p>
            </p:txBody>
          </p:sp>
          <p:sp>
            <p:nvSpPr>
              <p:cNvPr id="29" name="Rectangle : coins arrondis 28">
                <a:extLst>
                  <a:ext uri="{FF2B5EF4-FFF2-40B4-BE49-F238E27FC236}">
                    <a16:creationId xmlns:a16="http://schemas.microsoft.com/office/drawing/2014/main" id="{DB942FCC-C03D-E8E0-DCBE-C175629AE260}"/>
                  </a:ext>
                </a:extLst>
              </p:cNvPr>
              <p:cNvSpPr/>
              <p:nvPr/>
            </p:nvSpPr>
            <p:spPr>
              <a:xfrm>
                <a:off x="7569769" y="269223"/>
                <a:ext cx="1055746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Réalisation du candidat</a:t>
                </a:r>
              </a:p>
            </p:txBody>
          </p:sp>
          <p:sp>
            <p:nvSpPr>
              <p:cNvPr id="30" name="Rectangle : coins arrondis 29">
                <a:extLst>
                  <a:ext uri="{FF2B5EF4-FFF2-40B4-BE49-F238E27FC236}">
                    <a16:creationId xmlns:a16="http://schemas.microsoft.com/office/drawing/2014/main" id="{2DC8FDC9-6868-1729-EFE2-181D422A300C}"/>
                  </a:ext>
                </a:extLst>
              </p:cNvPr>
              <p:cNvSpPr/>
              <p:nvPr/>
            </p:nvSpPr>
            <p:spPr>
              <a:xfrm>
                <a:off x="9091289" y="269223"/>
                <a:ext cx="1056433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Veille technologique</a:t>
                </a:r>
              </a:p>
            </p:txBody>
          </p:sp>
          <p:sp>
            <p:nvSpPr>
              <p:cNvPr id="31" name="Rectangle : coins arrondis 30">
                <a:extLst>
                  <a:ext uri="{FF2B5EF4-FFF2-40B4-BE49-F238E27FC236}">
                    <a16:creationId xmlns:a16="http://schemas.microsoft.com/office/drawing/2014/main" id="{47C50252-DBBA-2767-A9C8-C28363BB6418}"/>
                  </a:ext>
                </a:extLst>
              </p:cNvPr>
              <p:cNvSpPr/>
              <p:nvPr/>
            </p:nvSpPr>
            <p:spPr>
              <a:xfrm>
                <a:off x="10586064" y="263745"/>
                <a:ext cx="1048786" cy="442000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Conclusion</a:t>
                </a:r>
              </a:p>
            </p:txBody>
          </p:sp>
        </p:grpSp>
        <p:sp>
          <p:nvSpPr>
            <p:cNvPr id="21" name="Rectangle : coins arrondis 20">
              <a:extLst>
                <a:ext uri="{FF2B5EF4-FFF2-40B4-BE49-F238E27FC236}">
                  <a16:creationId xmlns:a16="http://schemas.microsoft.com/office/drawing/2014/main" id="{47AC2D88-33D7-3DE5-22A3-34424606DF8C}"/>
                </a:ext>
              </a:extLst>
            </p:cNvPr>
            <p:cNvSpPr/>
            <p:nvPr/>
          </p:nvSpPr>
          <p:spPr>
            <a:xfrm>
              <a:off x="6060265" y="257519"/>
              <a:ext cx="1055746" cy="433961"/>
            </a:xfrm>
            <a:prstGeom prst="roundRect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900" dirty="0">
                  <a:solidFill>
                    <a:schemeClr val="bg1"/>
                  </a:solidFill>
                </a:rPr>
                <a:t>Spécifications fonctionnelles &amp; techniques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668599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Image 25">
            <a:extLst>
              <a:ext uri="{FF2B5EF4-FFF2-40B4-BE49-F238E27FC236}">
                <a16:creationId xmlns:a16="http://schemas.microsoft.com/office/drawing/2014/main" id="{A76006D6-C3D2-E294-3D9F-AB3CF325D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0401" y="0"/>
            <a:ext cx="5181600" cy="6861499"/>
          </a:xfrm>
          <a:prstGeom prst="rect">
            <a:avLst/>
          </a:prstGeom>
        </p:spPr>
      </p:pic>
      <p:sp>
        <p:nvSpPr>
          <p:cNvPr id="28" name="Triangle isocèle 27">
            <a:extLst>
              <a:ext uri="{FF2B5EF4-FFF2-40B4-BE49-F238E27FC236}">
                <a16:creationId xmlns:a16="http://schemas.microsoft.com/office/drawing/2014/main" id="{C0C037BD-E309-B9C6-4F4A-28AA084C2AAD}"/>
              </a:ext>
            </a:extLst>
          </p:cNvPr>
          <p:cNvSpPr/>
          <p:nvPr/>
        </p:nvSpPr>
        <p:spPr>
          <a:xfrm>
            <a:off x="3532094" y="-3500"/>
            <a:ext cx="6956613" cy="6954715"/>
          </a:xfrm>
          <a:prstGeom prst="triangle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D779DE4-CAEA-4617-897E-FEC9A2AC2D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46788" y="2148329"/>
            <a:ext cx="3404892" cy="345475"/>
          </a:xfrm>
        </p:spPr>
        <p:txBody>
          <a:bodyPr vert="horz" lIns="0" tIns="45720" rIns="91440" bIns="45720" rtlCol="0" anchor="t">
            <a:normAutofit/>
          </a:bodyPr>
          <a:lstStyle/>
          <a:p>
            <a:pPr rtl="0"/>
            <a:r>
              <a:rPr lang="fr-FR" dirty="0"/>
              <a:t>Présentation personnelle</a:t>
            </a:r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547D840D-AC6E-4F0E-B562-819386D3E35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446788" y="3250500"/>
            <a:ext cx="3104198" cy="320381"/>
          </a:xfrm>
        </p:spPr>
        <p:txBody>
          <a:bodyPr rtlCol="0"/>
          <a:lstStyle/>
          <a:p>
            <a:pPr rtl="0"/>
            <a:r>
              <a:rPr lang="fr-FR" dirty="0"/>
              <a:t>Cahier des charges</a:t>
            </a:r>
          </a:p>
        </p:txBody>
      </p:sp>
      <p:sp>
        <p:nvSpPr>
          <p:cNvPr id="24" name="Espace réservé du texte 23">
            <a:extLst>
              <a:ext uri="{FF2B5EF4-FFF2-40B4-BE49-F238E27FC236}">
                <a16:creationId xmlns:a16="http://schemas.microsoft.com/office/drawing/2014/main" id="{99E78277-79B9-419C-A0B5-130D356F5BE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426805" y="4735532"/>
            <a:ext cx="3404892" cy="320381"/>
          </a:xfrm>
        </p:spPr>
        <p:txBody>
          <a:bodyPr rtlCol="0"/>
          <a:lstStyle/>
          <a:p>
            <a:pPr rtl="0"/>
            <a:r>
              <a:rPr lang="fr-FR" dirty="0"/>
              <a:t>Réalisations du candidat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7708C79-A4AC-4B5D-92DF-600737E4D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4462" y="896302"/>
            <a:ext cx="1726987" cy="924808"/>
          </a:xfrm>
        </p:spPr>
        <p:txBody>
          <a:bodyPr rtlCol="0">
            <a:normAutofit/>
          </a:bodyPr>
          <a:lstStyle/>
          <a:p>
            <a:pPr rtl="0"/>
            <a:r>
              <a:rPr lang="fr-FR" dirty="0"/>
              <a:t>sommaire</a:t>
            </a:r>
          </a:p>
        </p:txBody>
      </p:sp>
      <p:sp>
        <p:nvSpPr>
          <p:cNvPr id="13" name="Espace réservé de la date 12">
            <a:extLst>
              <a:ext uri="{FF2B5EF4-FFF2-40B4-BE49-F238E27FC236}">
                <a16:creationId xmlns:a16="http://schemas.microsoft.com/office/drawing/2014/main" id="{82D29919-4912-4253-A7DE-F4EFF799094E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 rtlCol="0"/>
          <a:lstStyle/>
          <a:p>
            <a:pPr rtl="0"/>
            <a:r>
              <a:rPr lang="fr-FR" dirty="0"/>
              <a:t>6/06/2023</a:t>
            </a:r>
          </a:p>
        </p:txBody>
      </p:sp>
      <p:sp>
        <p:nvSpPr>
          <p:cNvPr id="14" name="Espace réservé du pied de page 13">
            <a:extLst>
              <a:ext uri="{FF2B5EF4-FFF2-40B4-BE49-F238E27FC236}">
                <a16:creationId xmlns:a16="http://schemas.microsoft.com/office/drawing/2014/main" id="{99C42777-54AD-453F-B4EF-F59AF9213DDA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 rtlCol="0"/>
          <a:lstStyle/>
          <a:p>
            <a:pPr rtl="0"/>
            <a:r>
              <a:rPr lang="fr-FR" dirty="0"/>
              <a:t>Diaporama Oral Titre Concepteur Développeur d’Application</a:t>
            </a:r>
          </a:p>
        </p:txBody>
      </p:sp>
      <p:sp>
        <p:nvSpPr>
          <p:cNvPr id="15" name="Espace réservé du numéro de diapositive 14">
            <a:extLst>
              <a:ext uri="{FF2B5EF4-FFF2-40B4-BE49-F238E27FC236}">
                <a16:creationId xmlns:a16="http://schemas.microsoft.com/office/drawing/2014/main" id="{A65DB049-1A50-43CE-907A-2AA792D6F9F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fr-FR" smtClean="0">
                <a:solidFill>
                  <a:schemeClr val="tx1"/>
                </a:solidFill>
              </a:rPr>
              <a:pPr rtl="0"/>
              <a:t>2</a:t>
            </a:fld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6" name="Espace réservé du contenu 2">
            <a:extLst>
              <a:ext uri="{FF2B5EF4-FFF2-40B4-BE49-F238E27FC236}">
                <a16:creationId xmlns:a16="http://schemas.microsoft.com/office/drawing/2014/main" id="{D129D378-C210-160C-4AFB-90A322805A8A}"/>
              </a:ext>
            </a:extLst>
          </p:cNvPr>
          <p:cNvSpPr txBox="1">
            <a:spLocks/>
          </p:cNvSpPr>
          <p:nvPr/>
        </p:nvSpPr>
        <p:spPr>
          <a:xfrm>
            <a:off x="1426805" y="5239406"/>
            <a:ext cx="3104198" cy="345475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Veille technologique</a:t>
            </a:r>
          </a:p>
        </p:txBody>
      </p:sp>
      <p:sp>
        <p:nvSpPr>
          <p:cNvPr id="17" name="Espace réservé du contenu 2">
            <a:extLst>
              <a:ext uri="{FF2B5EF4-FFF2-40B4-BE49-F238E27FC236}">
                <a16:creationId xmlns:a16="http://schemas.microsoft.com/office/drawing/2014/main" id="{E896C354-B9A4-1DC8-A47E-6736C7BFCD4F}"/>
              </a:ext>
            </a:extLst>
          </p:cNvPr>
          <p:cNvSpPr txBox="1">
            <a:spLocks/>
          </p:cNvSpPr>
          <p:nvPr/>
        </p:nvSpPr>
        <p:spPr>
          <a:xfrm>
            <a:off x="1426805" y="5772045"/>
            <a:ext cx="5449127" cy="365126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Conclusion</a:t>
            </a: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736DD13A-4A91-5C0C-98D1-C5C010D83C15}"/>
              </a:ext>
            </a:extLst>
          </p:cNvPr>
          <p:cNvSpPr txBox="1">
            <a:spLocks/>
          </p:cNvSpPr>
          <p:nvPr/>
        </p:nvSpPr>
        <p:spPr>
          <a:xfrm>
            <a:off x="1446788" y="2701179"/>
            <a:ext cx="3653196" cy="345475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Résumé des projets (en anglais)</a:t>
            </a:r>
          </a:p>
        </p:txBody>
      </p:sp>
      <p:sp>
        <p:nvSpPr>
          <p:cNvPr id="8" name="Espace réservé du texte 8">
            <a:extLst>
              <a:ext uri="{FF2B5EF4-FFF2-40B4-BE49-F238E27FC236}">
                <a16:creationId xmlns:a16="http://schemas.microsoft.com/office/drawing/2014/main" id="{D905137D-2C4C-0108-DBA5-CC38C0820732}"/>
              </a:ext>
            </a:extLst>
          </p:cNvPr>
          <p:cNvSpPr txBox="1">
            <a:spLocks/>
          </p:cNvSpPr>
          <p:nvPr/>
        </p:nvSpPr>
        <p:spPr>
          <a:xfrm>
            <a:off x="1446788" y="3761297"/>
            <a:ext cx="3104198" cy="320381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Gestion de projet</a:t>
            </a:r>
          </a:p>
        </p:txBody>
      </p:sp>
      <p:sp>
        <p:nvSpPr>
          <p:cNvPr id="10" name="Espace réservé du texte 8">
            <a:extLst>
              <a:ext uri="{FF2B5EF4-FFF2-40B4-BE49-F238E27FC236}">
                <a16:creationId xmlns:a16="http://schemas.microsoft.com/office/drawing/2014/main" id="{39ECB6E5-1A0E-1596-D40C-46368CCC277D}"/>
              </a:ext>
            </a:extLst>
          </p:cNvPr>
          <p:cNvSpPr txBox="1">
            <a:spLocks/>
          </p:cNvSpPr>
          <p:nvPr/>
        </p:nvSpPr>
        <p:spPr>
          <a:xfrm>
            <a:off x="1430503" y="4231666"/>
            <a:ext cx="5305577" cy="381498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Spécifications fonctionnelles / Techniques</a:t>
            </a:r>
          </a:p>
        </p:txBody>
      </p:sp>
    </p:spTree>
    <p:extLst>
      <p:ext uri="{BB962C8B-B14F-4D97-AF65-F5344CB8AC3E}">
        <p14:creationId xmlns:p14="http://schemas.microsoft.com/office/powerpoint/2010/main" val="173856168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4" grpId="0" build="p"/>
      <p:bldP spid="16" grpId="0"/>
      <p:bldP spid="17" grpId="0"/>
      <p:bldP spid="4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re 18">
            <a:extLst>
              <a:ext uri="{FF2B5EF4-FFF2-40B4-BE49-F238E27FC236}">
                <a16:creationId xmlns:a16="http://schemas.microsoft.com/office/drawing/2014/main" id="{0530C6EC-AF6A-63B0-5C0C-5ED5C85DC3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137" y="668753"/>
            <a:ext cx="3850986" cy="1110286"/>
          </a:xfrm>
        </p:spPr>
        <p:txBody>
          <a:bodyPr>
            <a:normAutofit/>
          </a:bodyPr>
          <a:lstStyle/>
          <a:p>
            <a:r>
              <a:rPr lang="fr-FR" dirty="0"/>
              <a:t>Spécifications fonctionnelles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1A2DB8C-A8F2-031B-C6A0-53E0BC3BAFC0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fr-FR" noProof="0" dirty="0"/>
              <a:t>06/06/2023</a:t>
            </a: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324CD6A-FB6D-AE23-9BA9-6EC1FDB49084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fr-FR" dirty="0">
                <a:solidFill>
                  <a:schemeClr val="tx1">
                    <a:lumMod val="65000"/>
                  </a:schemeClr>
                </a:solidFill>
              </a:rPr>
              <a:t>Diaporama Oral Titre Concepteur Développeur d’Application</a:t>
            </a:r>
            <a:endParaRPr lang="fr-FR" noProof="0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6DC36FE-C0A0-61C2-BB36-5D94C32331A7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pPr rtl="0"/>
            <a:fld id="{9FF96520-E4CE-4EAD-8ABF-1D2297D6B3AA}" type="slidenum">
              <a:rPr lang="fr-FR" noProof="0" smtClean="0"/>
              <a:pPr rtl="0"/>
              <a:t>20</a:t>
            </a:fld>
            <a:endParaRPr lang="fr-FR" noProof="0"/>
          </a:p>
        </p:txBody>
      </p:sp>
      <p:sp>
        <p:nvSpPr>
          <p:cNvPr id="4" name="Titre 18">
            <a:extLst>
              <a:ext uri="{FF2B5EF4-FFF2-40B4-BE49-F238E27FC236}">
                <a16:creationId xmlns:a16="http://schemas.microsoft.com/office/drawing/2014/main" id="{E3671FD7-507A-07A3-CB07-49AE99084D15}"/>
              </a:ext>
            </a:extLst>
          </p:cNvPr>
          <p:cNvSpPr txBox="1">
            <a:spLocks/>
          </p:cNvSpPr>
          <p:nvPr/>
        </p:nvSpPr>
        <p:spPr>
          <a:xfrm>
            <a:off x="3984165" y="1091682"/>
            <a:ext cx="8115698" cy="496514"/>
          </a:xfrm>
          <a:prstGeom prst="rect">
            <a:avLst/>
          </a:prstGeom>
        </p:spPr>
        <p:txBody>
          <a:bodyPr vert="horz" lIns="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Dictionnaire de données : </a:t>
            </a:r>
            <a:r>
              <a:rPr lang="fr-FR" dirty="0" err="1"/>
              <a:t>Storeswap</a:t>
            </a:r>
            <a:r>
              <a:rPr lang="fr-FR" dirty="0"/>
              <a:t> web</a:t>
            </a: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8F23BC13-B745-6727-9F78-EC6EE85A0A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3837" y="1779039"/>
            <a:ext cx="5166417" cy="4645872"/>
          </a:xfrm>
          <a:prstGeom prst="rect">
            <a:avLst/>
          </a:prstGeom>
        </p:spPr>
      </p:pic>
      <p:grpSp>
        <p:nvGrpSpPr>
          <p:cNvPr id="8" name="Groupe 7">
            <a:extLst>
              <a:ext uri="{FF2B5EF4-FFF2-40B4-BE49-F238E27FC236}">
                <a16:creationId xmlns:a16="http://schemas.microsoft.com/office/drawing/2014/main" id="{E20FB17D-AB06-DC21-03BA-6BF877B06E10}"/>
              </a:ext>
            </a:extLst>
          </p:cNvPr>
          <p:cNvGrpSpPr/>
          <p:nvPr/>
        </p:nvGrpSpPr>
        <p:grpSpPr>
          <a:xfrm>
            <a:off x="0" y="8951"/>
            <a:ext cx="12192000" cy="961618"/>
            <a:chOff x="10160" y="-11704"/>
            <a:chExt cx="12192000" cy="961618"/>
          </a:xfrm>
        </p:grpSpPr>
        <p:grpSp>
          <p:nvGrpSpPr>
            <p:cNvPr id="20" name="Groupe 19">
              <a:extLst>
                <a:ext uri="{FF2B5EF4-FFF2-40B4-BE49-F238E27FC236}">
                  <a16:creationId xmlns:a16="http://schemas.microsoft.com/office/drawing/2014/main" id="{8736AC50-FB33-5AE7-3E43-24725F89C463}"/>
                </a:ext>
              </a:extLst>
            </p:cNvPr>
            <p:cNvGrpSpPr/>
            <p:nvPr/>
          </p:nvGrpSpPr>
          <p:grpSpPr>
            <a:xfrm>
              <a:off x="10160" y="-11704"/>
              <a:ext cx="12192000" cy="961618"/>
              <a:chOff x="0" y="0"/>
              <a:chExt cx="12192000" cy="961618"/>
            </a:xfrm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E97DB746-D2AC-5D75-91D2-3A3746DC0AB6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96161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4" name="Flèche : droite 23">
                <a:extLst>
                  <a:ext uri="{FF2B5EF4-FFF2-40B4-BE49-F238E27FC236}">
                    <a16:creationId xmlns:a16="http://schemas.microsoft.com/office/drawing/2014/main" id="{36C362C8-8C1D-90EC-E78A-BFD91222E53E}"/>
                  </a:ext>
                </a:extLst>
              </p:cNvPr>
              <p:cNvSpPr/>
              <p:nvPr/>
            </p:nvSpPr>
            <p:spPr>
              <a:xfrm>
                <a:off x="0" y="292485"/>
                <a:ext cx="12164323" cy="376649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002">
                <a:schemeClr val="dk2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5" name="Rectangle : coins arrondis 24">
                <a:extLst>
                  <a:ext uri="{FF2B5EF4-FFF2-40B4-BE49-F238E27FC236}">
                    <a16:creationId xmlns:a16="http://schemas.microsoft.com/office/drawing/2014/main" id="{3E33EDFC-00FF-A297-839F-BB08C5E78949}"/>
                  </a:ext>
                </a:extLst>
              </p:cNvPr>
              <p:cNvSpPr/>
              <p:nvPr/>
            </p:nvSpPr>
            <p:spPr>
              <a:xfrm>
                <a:off x="282303" y="263745"/>
                <a:ext cx="1055746" cy="444915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Présentation personnelle</a:t>
                </a:r>
              </a:p>
            </p:txBody>
          </p:sp>
          <p:sp>
            <p:nvSpPr>
              <p:cNvPr id="26" name="Rectangle : coins arrondis 25">
                <a:extLst>
                  <a:ext uri="{FF2B5EF4-FFF2-40B4-BE49-F238E27FC236}">
                    <a16:creationId xmlns:a16="http://schemas.microsoft.com/office/drawing/2014/main" id="{C1D0D9C5-3BF8-12AE-A0EF-9848D57EB399}"/>
                  </a:ext>
                </a:extLst>
              </p:cNvPr>
              <p:cNvSpPr/>
              <p:nvPr/>
            </p:nvSpPr>
            <p:spPr>
              <a:xfrm>
                <a:off x="1652845" y="269044"/>
                <a:ext cx="1056433" cy="444915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Résumé des projets</a:t>
                </a:r>
              </a:p>
            </p:txBody>
          </p:sp>
          <p:sp>
            <p:nvSpPr>
              <p:cNvPr id="27" name="Rectangle : coins arrondis 26">
                <a:extLst>
                  <a:ext uri="{FF2B5EF4-FFF2-40B4-BE49-F238E27FC236}">
                    <a16:creationId xmlns:a16="http://schemas.microsoft.com/office/drawing/2014/main" id="{7B947B89-68B2-1F4F-2510-87C942503B9E}"/>
                  </a:ext>
                </a:extLst>
              </p:cNvPr>
              <p:cNvSpPr/>
              <p:nvPr/>
            </p:nvSpPr>
            <p:spPr>
              <a:xfrm>
                <a:off x="3074237" y="279998"/>
                <a:ext cx="1055746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Cahier des charges</a:t>
                </a:r>
              </a:p>
            </p:txBody>
          </p:sp>
          <p:sp>
            <p:nvSpPr>
              <p:cNvPr id="28" name="Rectangle : coins arrondis 27">
                <a:extLst>
                  <a:ext uri="{FF2B5EF4-FFF2-40B4-BE49-F238E27FC236}">
                    <a16:creationId xmlns:a16="http://schemas.microsoft.com/office/drawing/2014/main" id="{FFD28968-CBD6-4B60-0C79-1875DC705BEE}"/>
                  </a:ext>
                </a:extLst>
              </p:cNvPr>
              <p:cNvSpPr/>
              <p:nvPr/>
            </p:nvSpPr>
            <p:spPr>
              <a:xfrm>
                <a:off x="4558165" y="279998"/>
                <a:ext cx="1056433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Gestion de projet</a:t>
                </a:r>
              </a:p>
            </p:txBody>
          </p:sp>
          <p:sp>
            <p:nvSpPr>
              <p:cNvPr id="29" name="Rectangle : coins arrondis 28">
                <a:extLst>
                  <a:ext uri="{FF2B5EF4-FFF2-40B4-BE49-F238E27FC236}">
                    <a16:creationId xmlns:a16="http://schemas.microsoft.com/office/drawing/2014/main" id="{32CCCECA-290A-5086-139E-26A885F9EE9B}"/>
                  </a:ext>
                </a:extLst>
              </p:cNvPr>
              <p:cNvSpPr/>
              <p:nvPr/>
            </p:nvSpPr>
            <p:spPr>
              <a:xfrm>
                <a:off x="7569769" y="269223"/>
                <a:ext cx="1055746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Réalisation du candidat</a:t>
                </a:r>
              </a:p>
            </p:txBody>
          </p:sp>
          <p:sp>
            <p:nvSpPr>
              <p:cNvPr id="30" name="Rectangle : coins arrondis 29">
                <a:extLst>
                  <a:ext uri="{FF2B5EF4-FFF2-40B4-BE49-F238E27FC236}">
                    <a16:creationId xmlns:a16="http://schemas.microsoft.com/office/drawing/2014/main" id="{B94AF293-CC4A-3CC2-C37C-E70E8F8F4AEE}"/>
                  </a:ext>
                </a:extLst>
              </p:cNvPr>
              <p:cNvSpPr/>
              <p:nvPr/>
            </p:nvSpPr>
            <p:spPr>
              <a:xfrm>
                <a:off x="9091289" y="269223"/>
                <a:ext cx="1056433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Veille technologique</a:t>
                </a:r>
              </a:p>
            </p:txBody>
          </p:sp>
          <p:sp>
            <p:nvSpPr>
              <p:cNvPr id="31" name="Rectangle : coins arrondis 30">
                <a:extLst>
                  <a:ext uri="{FF2B5EF4-FFF2-40B4-BE49-F238E27FC236}">
                    <a16:creationId xmlns:a16="http://schemas.microsoft.com/office/drawing/2014/main" id="{2B9DD9FF-C058-D021-4EDF-787234EFEFCA}"/>
                  </a:ext>
                </a:extLst>
              </p:cNvPr>
              <p:cNvSpPr/>
              <p:nvPr/>
            </p:nvSpPr>
            <p:spPr>
              <a:xfrm>
                <a:off x="10586064" y="263745"/>
                <a:ext cx="1048786" cy="442000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Conclusion</a:t>
                </a:r>
              </a:p>
            </p:txBody>
          </p:sp>
        </p:grpSp>
        <p:sp>
          <p:nvSpPr>
            <p:cNvPr id="21" name="Rectangle : coins arrondis 20">
              <a:extLst>
                <a:ext uri="{FF2B5EF4-FFF2-40B4-BE49-F238E27FC236}">
                  <a16:creationId xmlns:a16="http://schemas.microsoft.com/office/drawing/2014/main" id="{5D0F3A67-1246-6BA3-DC9B-6F2094C4BF8C}"/>
                </a:ext>
              </a:extLst>
            </p:cNvPr>
            <p:cNvSpPr/>
            <p:nvPr/>
          </p:nvSpPr>
          <p:spPr>
            <a:xfrm>
              <a:off x="6060265" y="257519"/>
              <a:ext cx="1055746" cy="433961"/>
            </a:xfrm>
            <a:prstGeom prst="roundRect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900" dirty="0">
                  <a:solidFill>
                    <a:schemeClr val="bg1"/>
                  </a:solidFill>
                </a:rPr>
                <a:t>Spécifications fonctionnelles &amp; techniques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448350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re 18">
            <a:extLst>
              <a:ext uri="{FF2B5EF4-FFF2-40B4-BE49-F238E27FC236}">
                <a16:creationId xmlns:a16="http://schemas.microsoft.com/office/drawing/2014/main" id="{0530C6EC-AF6A-63B0-5C0C-5ED5C85DC3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137" y="668753"/>
            <a:ext cx="3850986" cy="1110286"/>
          </a:xfrm>
        </p:spPr>
        <p:txBody>
          <a:bodyPr>
            <a:normAutofit/>
          </a:bodyPr>
          <a:lstStyle/>
          <a:p>
            <a:r>
              <a:rPr lang="fr-FR" dirty="0"/>
              <a:t>Spécifications fonctionnelles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1A2DB8C-A8F2-031B-C6A0-53E0BC3BAFC0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fr-FR" noProof="0" dirty="0"/>
              <a:t>06/06/2023</a:t>
            </a: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324CD6A-FB6D-AE23-9BA9-6EC1FDB49084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fr-FR" dirty="0">
                <a:solidFill>
                  <a:schemeClr val="tx1">
                    <a:lumMod val="65000"/>
                  </a:schemeClr>
                </a:solidFill>
              </a:rPr>
              <a:t>Diaporama Oral Titre Concepteur Développeur d’Application</a:t>
            </a:r>
            <a:endParaRPr lang="fr-FR" noProof="0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6DC36FE-C0A0-61C2-BB36-5D94C32331A7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pPr rtl="0"/>
            <a:fld id="{9FF96520-E4CE-4EAD-8ABF-1D2297D6B3AA}" type="slidenum">
              <a:rPr lang="fr-FR" noProof="0" smtClean="0"/>
              <a:pPr rtl="0"/>
              <a:t>21</a:t>
            </a:fld>
            <a:endParaRPr lang="fr-FR" noProof="0"/>
          </a:p>
        </p:txBody>
      </p:sp>
      <p:sp>
        <p:nvSpPr>
          <p:cNvPr id="4" name="Titre 18">
            <a:extLst>
              <a:ext uri="{FF2B5EF4-FFF2-40B4-BE49-F238E27FC236}">
                <a16:creationId xmlns:a16="http://schemas.microsoft.com/office/drawing/2014/main" id="{E3671FD7-507A-07A3-CB07-49AE99084D15}"/>
              </a:ext>
            </a:extLst>
          </p:cNvPr>
          <p:cNvSpPr txBox="1">
            <a:spLocks/>
          </p:cNvSpPr>
          <p:nvPr/>
        </p:nvSpPr>
        <p:spPr>
          <a:xfrm>
            <a:off x="3984165" y="1091682"/>
            <a:ext cx="8115698" cy="496514"/>
          </a:xfrm>
          <a:prstGeom prst="rect">
            <a:avLst/>
          </a:prstGeom>
        </p:spPr>
        <p:txBody>
          <a:bodyPr vert="horz" lIns="0" tIns="45720" rIns="91440" bIns="45720" rtlCol="0" anchor="b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Modèle conceptuel de données : </a:t>
            </a:r>
            <a:r>
              <a:rPr lang="fr-FR" dirty="0" err="1"/>
              <a:t>Storeswap</a:t>
            </a:r>
            <a:r>
              <a:rPr lang="fr-FR" dirty="0"/>
              <a:t> web</a:t>
            </a: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12BB45BF-9E6C-2F0D-46A4-EA576C72AE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5286" y="1790362"/>
            <a:ext cx="3728424" cy="3380515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A3CD6ED8-67E4-755A-4513-B5B103DCE2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5286" y="5324072"/>
            <a:ext cx="8224577" cy="940378"/>
          </a:xfrm>
          <a:prstGeom prst="rect">
            <a:avLst/>
          </a:prstGeom>
        </p:spPr>
      </p:pic>
      <p:grpSp>
        <p:nvGrpSpPr>
          <p:cNvPr id="8" name="Groupe 7">
            <a:extLst>
              <a:ext uri="{FF2B5EF4-FFF2-40B4-BE49-F238E27FC236}">
                <a16:creationId xmlns:a16="http://schemas.microsoft.com/office/drawing/2014/main" id="{512E44AC-C967-FB54-1233-0CAC8820E85D}"/>
              </a:ext>
            </a:extLst>
          </p:cNvPr>
          <p:cNvGrpSpPr/>
          <p:nvPr/>
        </p:nvGrpSpPr>
        <p:grpSpPr>
          <a:xfrm>
            <a:off x="0" y="8951"/>
            <a:ext cx="12192000" cy="961618"/>
            <a:chOff x="10160" y="-11704"/>
            <a:chExt cx="12192000" cy="961618"/>
          </a:xfrm>
        </p:grpSpPr>
        <p:grpSp>
          <p:nvGrpSpPr>
            <p:cNvPr id="18" name="Groupe 17">
              <a:extLst>
                <a:ext uri="{FF2B5EF4-FFF2-40B4-BE49-F238E27FC236}">
                  <a16:creationId xmlns:a16="http://schemas.microsoft.com/office/drawing/2014/main" id="{CA2DB8F9-6BB4-8359-AB95-72883E6CBD47}"/>
                </a:ext>
              </a:extLst>
            </p:cNvPr>
            <p:cNvGrpSpPr/>
            <p:nvPr/>
          </p:nvGrpSpPr>
          <p:grpSpPr>
            <a:xfrm>
              <a:off x="10160" y="-11704"/>
              <a:ext cx="12192000" cy="961618"/>
              <a:chOff x="0" y="0"/>
              <a:chExt cx="12192000" cy="961618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33E4A40D-D9D0-2414-3256-AE5070DB60F8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96161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5" name="Flèche : droite 24">
                <a:extLst>
                  <a:ext uri="{FF2B5EF4-FFF2-40B4-BE49-F238E27FC236}">
                    <a16:creationId xmlns:a16="http://schemas.microsoft.com/office/drawing/2014/main" id="{F2FA40B5-80EC-FF0F-9486-73E8E3A7BF4C}"/>
                  </a:ext>
                </a:extLst>
              </p:cNvPr>
              <p:cNvSpPr/>
              <p:nvPr/>
            </p:nvSpPr>
            <p:spPr>
              <a:xfrm>
                <a:off x="0" y="292485"/>
                <a:ext cx="12164323" cy="376649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002">
                <a:schemeClr val="dk2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6" name="Rectangle : coins arrondis 25">
                <a:extLst>
                  <a:ext uri="{FF2B5EF4-FFF2-40B4-BE49-F238E27FC236}">
                    <a16:creationId xmlns:a16="http://schemas.microsoft.com/office/drawing/2014/main" id="{5D23EE56-19A9-394A-98EF-39FFF8D0E963}"/>
                  </a:ext>
                </a:extLst>
              </p:cNvPr>
              <p:cNvSpPr/>
              <p:nvPr/>
            </p:nvSpPr>
            <p:spPr>
              <a:xfrm>
                <a:off x="282303" y="263745"/>
                <a:ext cx="1055746" cy="444915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Présentation personnelle</a:t>
                </a:r>
              </a:p>
            </p:txBody>
          </p:sp>
          <p:sp>
            <p:nvSpPr>
              <p:cNvPr id="27" name="Rectangle : coins arrondis 26">
                <a:extLst>
                  <a:ext uri="{FF2B5EF4-FFF2-40B4-BE49-F238E27FC236}">
                    <a16:creationId xmlns:a16="http://schemas.microsoft.com/office/drawing/2014/main" id="{0CFA1232-5694-3D4B-5E2B-AFAB95804383}"/>
                  </a:ext>
                </a:extLst>
              </p:cNvPr>
              <p:cNvSpPr/>
              <p:nvPr/>
            </p:nvSpPr>
            <p:spPr>
              <a:xfrm>
                <a:off x="1652845" y="269044"/>
                <a:ext cx="1056433" cy="444915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Résumé des projets</a:t>
                </a:r>
              </a:p>
            </p:txBody>
          </p:sp>
          <p:sp>
            <p:nvSpPr>
              <p:cNvPr id="28" name="Rectangle : coins arrondis 27">
                <a:extLst>
                  <a:ext uri="{FF2B5EF4-FFF2-40B4-BE49-F238E27FC236}">
                    <a16:creationId xmlns:a16="http://schemas.microsoft.com/office/drawing/2014/main" id="{C4C6788B-A15E-CB25-117A-97F6EC3CCDA9}"/>
                  </a:ext>
                </a:extLst>
              </p:cNvPr>
              <p:cNvSpPr/>
              <p:nvPr/>
            </p:nvSpPr>
            <p:spPr>
              <a:xfrm>
                <a:off x="3074237" y="279998"/>
                <a:ext cx="1055746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Cahier des charges</a:t>
                </a:r>
              </a:p>
            </p:txBody>
          </p:sp>
          <p:sp>
            <p:nvSpPr>
              <p:cNvPr id="29" name="Rectangle : coins arrondis 28">
                <a:extLst>
                  <a:ext uri="{FF2B5EF4-FFF2-40B4-BE49-F238E27FC236}">
                    <a16:creationId xmlns:a16="http://schemas.microsoft.com/office/drawing/2014/main" id="{864914D1-4740-E0FE-0242-A8B542A1E0D6}"/>
                  </a:ext>
                </a:extLst>
              </p:cNvPr>
              <p:cNvSpPr/>
              <p:nvPr/>
            </p:nvSpPr>
            <p:spPr>
              <a:xfrm>
                <a:off x="4558165" y="279998"/>
                <a:ext cx="1056433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Gestion de projet</a:t>
                </a:r>
              </a:p>
            </p:txBody>
          </p:sp>
          <p:sp>
            <p:nvSpPr>
              <p:cNvPr id="30" name="Rectangle : coins arrondis 29">
                <a:extLst>
                  <a:ext uri="{FF2B5EF4-FFF2-40B4-BE49-F238E27FC236}">
                    <a16:creationId xmlns:a16="http://schemas.microsoft.com/office/drawing/2014/main" id="{675F43F7-0220-AAA4-38EB-B903DA4BDE97}"/>
                  </a:ext>
                </a:extLst>
              </p:cNvPr>
              <p:cNvSpPr/>
              <p:nvPr/>
            </p:nvSpPr>
            <p:spPr>
              <a:xfrm>
                <a:off x="7569769" y="269223"/>
                <a:ext cx="1055746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Réalisation du candidat</a:t>
                </a:r>
              </a:p>
            </p:txBody>
          </p:sp>
          <p:sp>
            <p:nvSpPr>
              <p:cNvPr id="31" name="Rectangle : coins arrondis 30">
                <a:extLst>
                  <a:ext uri="{FF2B5EF4-FFF2-40B4-BE49-F238E27FC236}">
                    <a16:creationId xmlns:a16="http://schemas.microsoft.com/office/drawing/2014/main" id="{FBD90EB6-7F56-E1EE-F109-7E10C3EB87CD}"/>
                  </a:ext>
                </a:extLst>
              </p:cNvPr>
              <p:cNvSpPr/>
              <p:nvPr/>
            </p:nvSpPr>
            <p:spPr>
              <a:xfrm>
                <a:off x="9091289" y="269223"/>
                <a:ext cx="1056433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Veille technologique</a:t>
                </a:r>
              </a:p>
            </p:txBody>
          </p:sp>
          <p:sp>
            <p:nvSpPr>
              <p:cNvPr id="32" name="Rectangle : coins arrondis 31">
                <a:extLst>
                  <a:ext uri="{FF2B5EF4-FFF2-40B4-BE49-F238E27FC236}">
                    <a16:creationId xmlns:a16="http://schemas.microsoft.com/office/drawing/2014/main" id="{8B45BBFD-9BA3-734A-2D19-0281C9F524BA}"/>
                  </a:ext>
                </a:extLst>
              </p:cNvPr>
              <p:cNvSpPr/>
              <p:nvPr/>
            </p:nvSpPr>
            <p:spPr>
              <a:xfrm>
                <a:off x="10586064" y="263745"/>
                <a:ext cx="1048786" cy="442000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Conclusion</a:t>
                </a:r>
              </a:p>
            </p:txBody>
          </p:sp>
        </p:grpSp>
        <p:sp>
          <p:nvSpPr>
            <p:cNvPr id="21" name="Rectangle : coins arrondis 20">
              <a:extLst>
                <a:ext uri="{FF2B5EF4-FFF2-40B4-BE49-F238E27FC236}">
                  <a16:creationId xmlns:a16="http://schemas.microsoft.com/office/drawing/2014/main" id="{317672DB-7F59-68D5-3618-BCF3E3D1C4AE}"/>
                </a:ext>
              </a:extLst>
            </p:cNvPr>
            <p:cNvSpPr/>
            <p:nvPr/>
          </p:nvSpPr>
          <p:spPr>
            <a:xfrm>
              <a:off x="6060265" y="257519"/>
              <a:ext cx="1055746" cy="433961"/>
            </a:xfrm>
            <a:prstGeom prst="roundRect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900" dirty="0">
                  <a:solidFill>
                    <a:schemeClr val="bg1"/>
                  </a:solidFill>
                </a:rPr>
                <a:t>Spécifications fonctionnelles &amp; techniques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81191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re 18">
            <a:extLst>
              <a:ext uri="{FF2B5EF4-FFF2-40B4-BE49-F238E27FC236}">
                <a16:creationId xmlns:a16="http://schemas.microsoft.com/office/drawing/2014/main" id="{0530C6EC-AF6A-63B0-5C0C-5ED5C85DC3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137" y="668753"/>
            <a:ext cx="3850986" cy="1110286"/>
          </a:xfrm>
        </p:spPr>
        <p:txBody>
          <a:bodyPr>
            <a:normAutofit/>
          </a:bodyPr>
          <a:lstStyle/>
          <a:p>
            <a:r>
              <a:rPr lang="fr-FR" dirty="0"/>
              <a:t>Spécifications fonctionnelles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1A2DB8C-A8F2-031B-C6A0-53E0BC3BAFC0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fr-FR" noProof="0" dirty="0"/>
              <a:t>06/06/2023</a:t>
            </a: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324CD6A-FB6D-AE23-9BA9-6EC1FDB49084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fr-FR" dirty="0">
                <a:solidFill>
                  <a:schemeClr val="tx1">
                    <a:lumMod val="65000"/>
                  </a:schemeClr>
                </a:solidFill>
              </a:rPr>
              <a:t>Diaporama Oral Titre Concepteur Développeur d’Application</a:t>
            </a:r>
            <a:endParaRPr lang="fr-FR" noProof="0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6DC36FE-C0A0-61C2-BB36-5D94C32331A7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pPr rtl="0"/>
            <a:fld id="{9FF96520-E4CE-4EAD-8ABF-1D2297D6B3AA}" type="slidenum">
              <a:rPr lang="fr-FR" noProof="0" smtClean="0"/>
              <a:pPr rtl="0"/>
              <a:t>22</a:t>
            </a:fld>
            <a:endParaRPr lang="fr-FR" noProof="0"/>
          </a:p>
        </p:txBody>
      </p:sp>
      <p:sp>
        <p:nvSpPr>
          <p:cNvPr id="4" name="Titre 18">
            <a:extLst>
              <a:ext uri="{FF2B5EF4-FFF2-40B4-BE49-F238E27FC236}">
                <a16:creationId xmlns:a16="http://schemas.microsoft.com/office/drawing/2014/main" id="{E3671FD7-507A-07A3-CB07-49AE99084D15}"/>
              </a:ext>
            </a:extLst>
          </p:cNvPr>
          <p:cNvSpPr txBox="1">
            <a:spLocks/>
          </p:cNvSpPr>
          <p:nvPr/>
        </p:nvSpPr>
        <p:spPr>
          <a:xfrm>
            <a:off x="3984165" y="1091682"/>
            <a:ext cx="8115698" cy="496514"/>
          </a:xfrm>
          <a:prstGeom prst="rect">
            <a:avLst/>
          </a:prstGeom>
        </p:spPr>
        <p:txBody>
          <a:bodyPr vert="horz" lIns="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diagramme de classes : IAPM DESKTOP</a:t>
            </a: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9A8A2FB7-80C5-7177-9899-09AE85A92F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4347" y="1779039"/>
            <a:ext cx="6185397" cy="4672559"/>
          </a:xfrm>
          <a:prstGeom prst="rect">
            <a:avLst/>
          </a:prstGeom>
        </p:spPr>
      </p:pic>
      <p:grpSp>
        <p:nvGrpSpPr>
          <p:cNvPr id="8" name="Groupe 7">
            <a:extLst>
              <a:ext uri="{FF2B5EF4-FFF2-40B4-BE49-F238E27FC236}">
                <a16:creationId xmlns:a16="http://schemas.microsoft.com/office/drawing/2014/main" id="{3E977BC5-0CB8-4DDA-A595-AD5B03F71F69}"/>
              </a:ext>
            </a:extLst>
          </p:cNvPr>
          <p:cNvGrpSpPr/>
          <p:nvPr/>
        </p:nvGrpSpPr>
        <p:grpSpPr>
          <a:xfrm>
            <a:off x="0" y="8951"/>
            <a:ext cx="12192000" cy="961618"/>
            <a:chOff x="10160" y="-11704"/>
            <a:chExt cx="12192000" cy="961618"/>
          </a:xfrm>
        </p:grpSpPr>
        <p:grpSp>
          <p:nvGrpSpPr>
            <p:cNvPr id="20" name="Groupe 19">
              <a:extLst>
                <a:ext uri="{FF2B5EF4-FFF2-40B4-BE49-F238E27FC236}">
                  <a16:creationId xmlns:a16="http://schemas.microsoft.com/office/drawing/2014/main" id="{920459E0-4CD9-DB8D-3E33-A870FB281CB9}"/>
                </a:ext>
              </a:extLst>
            </p:cNvPr>
            <p:cNvGrpSpPr/>
            <p:nvPr/>
          </p:nvGrpSpPr>
          <p:grpSpPr>
            <a:xfrm>
              <a:off x="10160" y="-11704"/>
              <a:ext cx="12192000" cy="961618"/>
              <a:chOff x="0" y="0"/>
              <a:chExt cx="12192000" cy="961618"/>
            </a:xfrm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1FAAD115-2523-7D92-ADAF-70AC230D2820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96161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4" name="Flèche : droite 23">
                <a:extLst>
                  <a:ext uri="{FF2B5EF4-FFF2-40B4-BE49-F238E27FC236}">
                    <a16:creationId xmlns:a16="http://schemas.microsoft.com/office/drawing/2014/main" id="{E9B3CB3A-E2E5-6EBA-B58B-92EF7100B962}"/>
                  </a:ext>
                </a:extLst>
              </p:cNvPr>
              <p:cNvSpPr/>
              <p:nvPr/>
            </p:nvSpPr>
            <p:spPr>
              <a:xfrm>
                <a:off x="0" y="292485"/>
                <a:ext cx="12164323" cy="376649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002">
                <a:schemeClr val="dk2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5" name="Rectangle : coins arrondis 24">
                <a:extLst>
                  <a:ext uri="{FF2B5EF4-FFF2-40B4-BE49-F238E27FC236}">
                    <a16:creationId xmlns:a16="http://schemas.microsoft.com/office/drawing/2014/main" id="{7E6EA1FD-C540-2D6E-5300-4ABDCDF25293}"/>
                  </a:ext>
                </a:extLst>
              </p:cNvPr>
              <p:cNvSpPr/>
              <p:nvPr/>
            </p:nvSpPr>
            <p:spPr>
              <a:xfrm>
                <a:off x="282303" y="263745"/>
                <a:ext cx="1055746" cy="444915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Présentation personnelle</a:t>
                </a:r>
              </a:p>
            </p:txBody>
          </p:sp>
          <p:sp>
            <p:nvSpPr>
              <p:cNvPr id="26" name="Rectangle : coins arrondis 25">
                <a:extLst>
                  <a:ext uri="{FF2B5EF4-FFF2-40B4-BE49-F238E27FC236}">
                    <a16:creationId xmlns:a16="http://schemas.microsoft.com/office/drawing/2014/main" id="{4A17BC21-7334-F1AF-C51A-EA9A3D590423}"/>
                  </a:ext>
                </a:extLst>
              </p:cNvPr>
              <p:cNvSpPr/>
              <p:nvPr/>
            </p:nvSpPr>
            <p:spPr>
              <a:xfrm>
                <a:off x="1652845" y="269044"/>
                <a:ext cx="1056433" cy="444915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Résumé des projets</a:t>
                </a:r>
              </a:p>
            </p:txBody>
          </p:sp>
          <p:sp>
            <p:nvSpPr>
              <p:cNvPr id="27" name="Rectangle : coins arrondis 26">
                <a:extLst>
                  <a:ext uri="{FF2B5EF4-FFF2-40B4-BE49-F238E27FC236}">
                    <a16:creationId xmlns:a16="http://schemas.microsoft.com/office/drawing/2014/main" id="{4BBA8F9D-F06A-750D-8D38-99C0F952EB35}"/>
                  </a:ext>
                </a:extLst>
              </p:cNvPr>
              <p:cNvSpPr/>
              <p:nvPr/>
            </p:nvSpPr>
            <p:spPr>
              <a:xfrm>
                <a:off x="3074237" y="279998"/>
                <a:ext cx="1055746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Cahier des charges</a:t>
                </a:r>
              </a:p>
            </p:txBody>
          </p:sp>
          <p:sp>
            <p:nvSpPr>
              <p:cNvPr id="28" name="Rectangle : coins arrondis 27">
                <a:extLst>
                  <a:ext uri="{FF2B5EF4-FFF2-40B4-BE49-F238E27FC236}">
                    <a16:creationId xmlns:a16="http://schemas.microsoft.com/office/drawing/2014/main" id="{0CDA404C-26C4-6788-600A-58D2BA36BD96}"/>
                  </a:ext>
                </a:extLst>
              </p:cNvPr>
              <p:cNvSpPr/>
              <p:nvPr/>
            </p:nvSpPr>
            <p:spPr>
              <a:xfrm>
                <a:off x="4558165" y="279998"/>
                <a:ext cx="1056433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Gestion de projet</a:t>
                </a:r>
              </a:p>
            </p:txBody>
          </p:sp>
          <p:sp>
            <p:nvSpPr>
              <p:cNvPr id="29" name="Rectangle : coins arrondis 28">
                <a:extLst>
                  <a:ext uri="{FF2B5EF4-FFF2-40B4-BE49-F238E27FC236}">
                    <a16:creationId xmlns:a16="http://schemas.microsoft.com/office/drawing/2014/main" id="{D315B789-F9B3-27E8-4B94-11A291B49F32}"/>
                  </a:ext>
                </a:extLst>
              </p:cNvPr>
              <p:cNvSpPr/>
              <p:nvPr/>
            </p:nvSpPr>
            <p:spPr>
              <a:xfrm>
                <a:off x="7569769" y="269223"/>
                <a:ext cx="1055746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Réalisation du candidat</a:t>
                </a:r>
              </a:p>
            </p:txBody>
          </p:sp>
          <p:sp>
            <p:nvSpPr>
              <p:cNvPr id="30" name="Rectangle : coins arrondis 29">
                <a:extLst>
                  <a:ext uri="{FF2B5EF4-FFF2-40B4-BE49-F238E27FC236}">
                    <a16:creationId xmlns:a16="http://schemas.microsoft.com/office/drawing/2014/main" id="{BC87AA0A-A57D-DDFE-D9F4-C62A1F3C74A8}"/>
                  </a:ext>
                </a:extLst>
              </p:cNvPr>
              <p:cNvSpPr/>
              <p:nvPr/>
            </p:nvSpPr>
            <p:spPr>
              <a:xfrm>
                <a:off x="9091289" y="269223"/>
                <a:ext cx="1056433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Veille technologique</a:t>
                </a:r>
              </a:p>
            </p:txBody>
          </p:sp>
          <p:sp>
            <p:nvSpPr>
              <p:cNvPr id="31" name="Rectangle : coins arrondis 30">
                <a:extLst>
                  <a:ext uri="{FF2B5EF4-FFF2-40B4-BE49-F238E27FC236}">
                    <a16:creationId xmlns:a16="http://schemas.microsoft.com/office/drawing/2014/main" id="{BB90C5CE-2788-C41D-3F93-DC63BF98A221}"/>
                  </a:ext>
                </a:extLst>
              </p:cNvPr>
              <p:cNvSpPr/>
              <p:nvPr/>
            </p:nvSpPr>
            <p:spPr>
              <a:xfrm>
                <a:off x="10586064" y="263745"/>
                <a:ext cx="1048786" cy="442000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Conclusion</a:t>
                </a:r>
              </a:p>
            </p:txBody>
          </p:sp>
        </p:grpSp>
        <p:sp>
          <p:nvSpPr>
            <p:cNvPr id="21" name="Rectangle : coins arrondis 20">
              <a:extLst>
                <a:ext uri="{FF2B5EF4-FFF2-40B4-BE49-F238E27FC236}">
                  <a16:creationId xmlns:a16="http://schemas.microsoft.com/office/drawing/2014/main" id="{38BEF8BA-1BA7-4729-D161-BF428CCF9614}"/>
                </a:ext>
              </a:extLst>
            </p:cNvPr>
            <p:cNvSpPr/>
            <p:nvPr/>
          </p:nvSpPr>
          <p:spPr>
            <a:xfrm>
              <a:off x="6060265" y="257519"/>
              <a:ext cx="1055746" cy="433961"/>
            </a:xfrm>
            <a:prstGeom prst="roundRect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900" dirty="0">
                  <a:solidFill>
                    <a:schemeClr val="bg1"/>
                  </a:solidFill>
                </a:rPr>
                <a:t>Spécifications fonctionnelles &amp; techniques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114698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re 18">
            <a:extLst>
              <a:ext uri="{FF2B5EF4-FFF2-40B4-BE49-F238E27FC236}">
                <a16:creationId xmlns:a16="http://schemas.microsoft.com/office/drawing/2014/main" id="{0530C6EC-AF6A-63B0-5C0C-5ED5C85DC3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137" y="668753"/>
            <a:ext cx="3850986" cy="1110286"/>
          </a:xfrm>
        </p:spPr>
        <p:txBody>
          <a:bodyPr>
            <a:normAutofit/>
          </a:bodyPr>
          <a:lstStyle/>
          <a:p>
            <a:r>
              <a:rPr lang="fr-FR" dirty="0"/>
              <a:t>Spécifications fonctionnelles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1A2DB8C-A8F2-031B-C6A0-53E0BC3BAFC0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fr-FR" noProof="0" dirty="0"/>
              <a:t>06/06/2023</a:t>
            </a: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324CD6A-FB6D-AE23-9BA9-6EC1FDB49084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fr-FR" dirty="0">
                <a:solidFill>
                  <a:schemeClr val="tx1">
                    <a:lumMod val="65000"/>
                  </a:schemeClr>
                </a:solidFill>
              </a:rPr>
              <a:t>Diaporama Oral Titre Concepteur Développeur d’Application</a:t>
            </a:r>
            <a:endParaRPr lang="fr-FR" noProof="0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6DC36FE-C0A0-61C2-BB36-5D94C32331A7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pPr rtl="0"/>
            <a:fld id="{9FF96520-E4CE-4EAD-8ABF-1D2297D6B3AA}" type="slidenum">
              <a:rPr lang="fr-FR" noProof="0" smtClean="0"/>
              <a:pPr rtl="0"/>
              <a:t>23</a:t>
            </a:fld>
            <a:endParaRPr lang="fr-FR" noProof="0"/>
          </a:p>
        </p:txBody>
      </p:sp>
      <p:sp>
        <p:nvSpPr>
          <p:cNvPr id="4" name="Titre 18">
            <a:extLst>
              <a:ext uri="{FF2B5EF4-FFF2-40B4-BE49-F238E27FC236}">
                <a16:creationId xmlns:a16="http://schemas.microsoft.com/office/drawing/2014/main" id="{E3671FD7-507A-07A3-CB07-49AE99084D15}"/>
              </a:ext>
            </a:extLst>
          </p:cNvPr>
          <p:cNvSpPr txBox="1">
            <a:spLocks/>
          </p:cNvSpPr>
          <p:nvPr/>
        </p:nvSpPr>
        <p:spPr>
          <a:xfrm>
            <a:off x="3984165" y="1091682"/>
            <a:ext cx="8115698" cy="496514"/>
          </a:xfrm>
          <a:prstGeom prst="rect">
            <a:avLst/>
          </a:prstGeom>
        </p:spPr>
        <p:txBody>
          <a:bodyPr vert="horz" lIns="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Base de données : Web, desktop &amp; mobile</a:t>
            </a: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14E4EF7D-DB11-5F00-C274-C14C7584FF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3123" y="1852810"/>
            <a:ext cx="3183455" cy="4606745"/>
          </a:xfrm>
          <a:prstGeom prst="rect">
            <a:avLst/>
          </a:prstGeom>
        </p:spPr>
      </p:pic>
      <p:sp>
        <p:nvSpPr>
          <p:cNvPr id="21" name="Sous-titre 2">
            <a:extLst>
              <a:ext uri="{FF2B5EF4-FFF2-40B4-BE49-F238E27FC236}">
                <a16:creationId xmlns:a16="http://schemas.microsoft.com/office/drawing/2014/main" id="{3C70AA95-F5EC-0DBE-1F8E-32FCAADCCD00}"/>
              </a:ext>
            </a:extLst>
          </p:cNvPr>
          <p:cNvSpPr txBox="1">
            <a:spLocks/>
          </p:cNvSpPr>
          <p:nvPr/>
        </p:nvSpPr>
        <p:spPr>
          <a:xfrm>
            <a:off x="174811" y="2193972"/>
            <a:ext cx="3212568" cy="365126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sz="1800" dirty="0"/>
          </a:p>
        </p:txBody>
      </p:sp>
      <p:sp>
        <p:nvSpPr>
          <p:cNvPr id="23" name="Sous-titre 2">
            <a:extLst>
              <a:ext uri="{FF2B5EF4-FFF2-40B4-BE49-F238E27FC236}">
                <a16:creationId xmlns:a16="http://schemas.microsoft.com/office/drawing/2014/main" id="{95484AFA-EAFE-E34C-C0AC-ADA3438B537E}"/>
              </a:ext>
            </a:extLst>
          </p:cNvPr>
          <p:cNvSpPr txBox="1">
            <a:spLocks/>
          </p:cNvSpPr>
          <p:nvPr/>
        </p:nvSpPr>
        <p:spPr>
          <a:xfrm>
            <a:off x="174811" y="2877591"/>
            <a:ext cx="3212568" cy="365126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/>
              <a:t>Tables</a:t>
            </a:r>
          </a:p>
        </p:txBody>
      </p:sp>
      <p:sp>
        <p:nvSpPr>
          <p:cNvPr id="24" name="Sous-titre 2">
            <a:extLst>
              <a:ext uri="{FF2B5EF4-FFF2-40B4-BE49-F238E27FC236}">
                <a16:creationId xmlns:a16="http://schemas.microsoft.com/office/drawing/2014/main" id="{54B756CA-9AB0-04E0-D8A3-E0E8F9A002F9}"/>
              </a:ext>
            </a:extLst>
          </p:cNvPr>
          <p:cNvSpPr txBox="1">
            <a:spLocks/>
          </p:cNvSpPr>
          <p:nvPr/>
        </p:nvSpPr>
        <p:spPr>
          <a:xfrm>
            <a:off x="174811" y="3532955"/>
            <a:ext cx="3212568" cy="365126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/>
              <a:t>Procédures stockées</a:t>
            </a:r>
          </a:p>
        </p:txBody>
      </p:sp>
      <p:sp>
        <p:nvSpPr>
          <p:cNvPr id="25" name="Sous-titre 2">
            <a:extLst>
              <a:ext uri="{FF2B5EF4-FFF2-40B4-BE49-F238E27FC236}">
                <a16:creationId xmlns:a16="http://schemas.microsoft.com/office/drawing/2014/main" id="{BCB37AAB-4942-FCE6-7BEC-46111E2C6B69}"/>
              </a:ext>
            </a:extLst>
          </p:cNvPr>
          <p:cNvSpPr txBox="1">
            <a:spLocks/>
          </p:cNvSpPr>
          <p:nvPr/>
        </p:nvSpPr>
        <p:spPr>
          <a:xfrm>
            <a:off x="174811" y="4185405"/>
            <a:ext cx="3212568" cy="365126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/>
              <a:t>Déclencheurs</a:t>
            </a:r>
          </a:p>
        </p:txBody>
      </p:sp>
      <p:pic>
        <p:nvPicPr>
          <p:cNvPr id="27" name="Image 26">
            <a:extLst>
              <a:ext uri="{FF2B5EF4-FFF2-40B4-BE49-F238E27FC236}">
                <a16:creationId xmlns:a16="http://schemas.microsoft.com/office/drawing/2014/main" id="{062CC3BC-9D76-318B-E2CA-9FB9A7516C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1124" y="1852810"/>
            <a:ext cx="4241708" cy="1389907"/>
          </a:xfrm>
          <a:prstGeom prst="rect">
            <a:avLst/>
          </a:prstGeom>
        </p:spPr>
      </p:pic>
      <p:pic>
        <p:nvPicPr>
          <p:cNvPr id="29" name="Image 28">
            <a:extLst>
              <a:ext uri="{FF2B5EF4-FFF2-40B4-BE49-F238E27FC236}">
                <a16:creationId xmlns:a16="http://schemas.microsoft.com/office/drawing/2014/main" id="{87F0A34C-C219-701B-3B44-5F188B383D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1124" y="3316488"/>
            <a:ext cx="4241708" cy="1202793"/>
          </a:xfrm>
          <a:prstGeom prst="rect">
            <a:avLst/>
          </a:prstGeom>
        </p:spPr>
      </p:pic>
      <p:pic>
        <p:nvPicPr>
          <p:cNvPr id="31" name="Image 30">
            <a:extLst>
              <a:ext uri="{FF2B5EF4-FFF2-40B4-BE49-F238E27FC236}">
                <a16:creationId xmlns:a16="http://schemas.microsoft.com/office/drawing/2014/main" id="{FCDE631D-479E-3671-7E81-62F1B06319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51124" y="4593052"/>
            <a:ext cx="4241708" cy="1866503"/>
          </a:xfrm>
          <a:prstGeom prst="rect">
            <a:avLst/>
          </a:prstGeom>
        </p:spPr>
      </p:pic>
      <p:grpSp>
        <p:nvGrpSpPr>
          <p:cNvPr id="8" name="Groupe 7">
            <a:extLst>
              <a:ext uri="{FF2B5EF4-FFF2-40B4-BE49-F238E27FC236}">
                <a16:creationId xmlns:a16="http://schemas.microsoft.com/office/drawing/2014/main" id="{DA681B53-2441-FB50-61FF-D9AFDB5CE8B0}"/>
              </a:ext>
            </a:extLst>
          </p:cNvPr>
          <p:cNvGrpSpPr/>
          <p:nvPr/>
        </p:nvGrpSpPr>
        <p:grpSpPr>
          <a:xfrm>
            <a:off x="0" y="8951"/>
            <a:ext cx="12192000" cy="961618"/>
            <a:chOff x="10160" y="-11704"/>
            <a:chExt cx="12192000" cy="961618"/>
          </a:xfrm>
        </p:grpSpPr>
        <p:grpSp>
          <p:nvGrpSpPr>
            <p:cNvPr id="18" name="Groupe 17">
              <a:extLst>
                <a:ext uri="{FF2B5EF4-FFF2-40B4-BE49-F238E27FC236}">
                  <a16:creationId xmlns:a16="http://schemas.microsoft.com/office/drawing/2014/main" id="{551FEFC5-1866-2F9E-9480-467B80D85CB6}"/>
                </a:ext>
              </a:extLst>
            </p:cNvPr>
            <p:cNvGrpSpPr/>
            <p:nvPr/>
          </p:nvGrpSpPr>
          <p:grpSpPr>
            <a:xfrm>
              <a:off x="10160" y="-11704"/>
              <a:ext cx="12192000" cy="961618"/>
              <a:chOff x="0" y="0"/>
              <a:chExt cx="12192000" cy="961618"/>
            </a:xfrm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89BD76AE-9FB8-C4FA-E93C-BC9A800DF396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96161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0" name="Flèche : droite 29">
                <a:extLst>
                  <a:ext uri="{FF2B5EF4-FFF2-40B4-BE49-F238E27FC236}">
                    <a16:creationId xmlns:a16="http://schemas.microsoft.com/office/drawing/2014/main" id="{A8F2EDB1-CCC8-06FA-80BE-D9A712F3ECDC}"/>
                  </a:ext>
                </a:extLst>
              </p:cNvPr>
              <p:cNvSpPr/>
              <p:nvPr/>
            </p:nvSpPr>
            <p:spPr>
              <a:xfrm>
                <a:off x="0" y="292485"/>
                <a:ext cx="12164323" cy="376649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002">
                <a:schemeClr val="dk2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2" name="Rectangle : coins arrondis 31">
                <a:extLst>
                  <a:ext uri="{FF2B5EF4-FFF2-40B4-BE49-F238E27FC236}">
                    <a16:creationId xmlns:a16="http://schemas.microsoft.com/office/drawing/2014/main" id="{283487CC-4F73-FEBB-B19B-C6CE169BB014}"/>
                  </a:ext>
                </a:extLst>
              </p:cNvPr>
              <p:cNvSpPr/>
              <p:nvPr/>
            </p:nvSpPr>
            <p:spPr>
              <a:xfrm>
                <a:off x="282303" y="263745"/>
                <a:ext cx="1055746" cy="444915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Présentation personnelle</a:t>
                </a:r>
              </a:p>
            </p:txBody>
          </p:sp>
          <p:sp>
            <p:nvSpPr>
              <p:cNvPr id="33" name="Rectangle : coins arrondis 32">
                <a:extLst>
                  <a:ext uri="{FF2B5EF4-FFF2-40B4-BE49-F238E27FC236}">
                    <a16:creationId xmlns:a16="http://schemas.microsoft.com/office/drawing/2014/main" id="{5AAF486C-6F96-F0EF-236E-7E10FE7B5DEA}"/>
                  </a:ext>
                </a:extLst>
              </p:cNvPr>
              <p:cNvSpPr/>
              <p:nvPr/>
            </p:nvSpPr>
            <p:spPr>
              <a:xfrm>
                <a:off x="1652845" y="269044"/>
                <a:ext cx="1056433" cy="444915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Résumé des projets</a:t>
                </a:r>
              </a:p>
            </p:txBody>
          </p:sp>
          <p:sp>
            <p:nvSpPr>
              <p:cNvPr id="34" name="Rectangle : coins arrondis 33">
                <a:extLst>
                  <a:ext uri="{FF2B5EF4-FFF2-40B4-BE49-F238E27FC236}">
                    <a16:creationId xmlns:a16="http://schemas.microsoft.com/office/drawing/2014/main" id="{BEFF0DD0-8621-85AA-ACE3-8BCBDE862014}"/>
                  </a:ext>
                </a:extLst>
              </p:cNvPr>
              <p:cNvSpPr/>
              <p:nvPr/>
            </p:nvSpPr>
            <p:spPr>
              <a:xfrm>
                <a:off x="3074237" y="279998"/>
                <a:ext cx="1055746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Cahier des charges</a:t>
                </a:r>
              </a:p>
            </p:txBody>
          </p:sp>
          <p:sp>
            <p:nvSpPr>
              <p:cNvPr id="35" name="Rectangle : coins arrondis 34">
                <a:extLst>
                  <a:ext uri="{FF2B5EF4-FFF2-40B4-BE49-F238E27FC236}">
                    <a16:creationId xmlns:a16="http://schemas.microsoft.com/office/drawing/2014/main" id="{A0192B27-B3E5-B70A-C5B7-AB9EE909FBE4}"/>
                  </a:ext>
                </a:extLst>
              </p:cNvPr>
              <p:cNvSpPr/>
              <p:nvPr/>
            </p:nvSpPr>
            <p:spPr>
              <a:xfrm>
                <a:off x="4558165" y="279998"/>
                <a:ext cx="1056433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Gestion de projet</a:t>
                </a:r>
              </a:p>
            </p:txBody>
          </p:sp>
          <p:sp>
            <p:nvSpPr>
              <p:cNvPr id="36" name="Rectangle : coins arrondis 35">
                <a:extLst>
                  <a:ext uri="{FF2B5EF4-FFF2-40B4-BE49-F238E27FC236}">
                    <a16:creationId xmlns:a16="http://schemas.microsoft.com/office/drawing/2014/main" id="{E8CEF5CB-7C16-0561-B783-E10901C5A0AF}"/>
                  </a:ext>
                </a:extLst>
              </p:cNvPr>
              <p:cNvSpPr/>
              <p:nvPr/>
            </p:nvSpPr>
            <p:spPr>
              <a:xfrm>
                <a:off x="7569769" y="269223"/>
                <a:ext cx="1055746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Réalisation du candidat</a:t>
                </a:r>
              </a:p>
            </p:txBody>
          </p:sp>
          <p:sp>
            <p:nvSpPr>
              <p:cNvPr id="37" name="Rectangle : coins arrondis 36">
                <a:extLst>
                  <a:ext uri="{FF2B5EF4-FFF2-40B4-BE49-F238E27FC236}">
                    <a16:creationId xmlns:a16="http://schemas.microsoft.com/office/drawing/2014/main" id="{96BE9AF3-F8B8-595B-6A6C-B15B718BB7F8}"/>
                  </a:ext>
                </a:extLst>
              </p:cNvPr>
              <p:cNvSpPr/>
              <p:nvPr/>
            </p:nvSpPr>
            <p:spPr>
              <a:xfrm>
                <a:off x="9091289" y="269223"/>
                <a:ext cx="1056433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Veille technologique</a:t>
                </a:r>
              </a:p>
            </p:txBody>
          </p:sp>
          <p:sp>
            <p:nvSpPr>
              <p:cNvPr id="38" name="Rectangle : coins arrondis 37">
                <a:extLst>
                  <a:ext uri="{FF2B5EF4-FFF2-40B4-BE49-F238E27FC236}">
                    <a16:creationId xmlns:a16="http://schemas.microsoft.com/office/drawing/2014/main" id="{EC3C37E0-4ED7-0A66-7ECA-1EF1B0ED0267}"/>
                  </a:ext>
                </a:extLst>
              </p:cNvPr>
              <p:cNvSpPr/>
              <p:nvPr/>
            </p:nvSpPr>
            <p:spPr>
              <a:xfrm>
                <a:off x="10586064" y="263745"/>
                <a:ext cx="1048786" cy="442000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Conclusion</a:t>
                </a:r>
              </a:p>
            </p:txBody>
          </p:sp>
        </p:grpSp>
        <p:sp>
          <p:nvSpPr>
            <p:cNvPr id="26" name="Rectangle : coins arrondis 25">
              <a:extLst>
                <a:ext uri="{FF2B5EF4-FFF2-40B4-BE49-F238E27FC236}">
                  <a16:creationId xmlns:a16="http://schemas.microsoft.com/office/drawing/2014/main" id="{251D8543-EC2D-CE0A-2FE9-05ACCD433E86}"/>
                </a:ext>
              </a:extLst>
            </p:cNvPr>
            <p:cNvSpPr/>
            <p:nvPr/>
          </p:nvSpPr>
          <p:spPr>
            <a:xfrm>
              <a:off x="6060265" y="257519"/>
              <a:ext cx="1055746" cy="433961"/>
            </a:xfrm>
            <a:prstGeom prst="roundRect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900" dirty="0">
                  <a:solidFill>
                    <a:schemeClr val="bg1"/>
                  </a:solidFill>
                </a:rPr>
                <a:t>Spécifications fonctionnelles &amp; techniques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587637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re 18">
            <a:extLst>
              <a:ext uri="{FF2B5EF4-FFF2-40B4-BE49-F238E27FC236}">
                <a16:creationId xmlns:a16="http://schemas.microsoft.com/office/drawing/2014/main" id="{0530C6EC-AF6A-63B0-5C0C-5ED5C85DC3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137" y="668753"/>
            <a:ext cx="3850986" cy="1110286"/>
          </a:xfrm>
        </p:spPr>
        <p:txBody>
          <a:bodyPr>
            <a:normAutofit/>
          </a:bodyPr>
          <a:lstStyle/>
          <a:p>
            <a:r>
              <a:rPr lang="fr-FR" dirty="0"/>
              <a:t>Spécifications techniques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1A2DB8C-A8F2-031B-C6A0-53E0BC3BAFC0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fr-FR" noProof="0" dirty="0"/>
              <a:t>06/06/2023</a:t>
            </a: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324CD6A-FB6D-AE23-9BA9-6EC1FDB49084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fr-FR" dirty="0">
                <a:solidFill>
                  <a:schemeClr val="tx1">
                    <a:lumMod val="65000"/>
                  </a:schemeClr>
                </a:solidFill>
              </a:rPr>
              <a:t>Diaporama Oral Titre Concepteur Développeur d’Application</a:t>
            </a:r>
            <a:endParaRPr lang="fr-FR" noProof="0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6DC36FE-C0A0-61C2-BB36-5D94C32331A7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pPr rtl="0"/>
            <a:fld id="{9FF96520-E4CE-4EAD-8ABF-1D2297D6B3AA}" type="slidenum">
              <a:rPr lang="fr-FR" noProof="0" smtClean="0"/>
              <a:pPr rtl="0"/>
              <a:t>24</a:t>
            </a:fld>
            <a:endParaRPr lang="fr-FR" noProof="0"/>
          </a:p>
        </p:txBody>
      </p:sp>
      <p:sp>
        <p:nvSpPr>
          <p:cNvPr id="4" name="Titre 18">
            <a:extLst>
              <a:ext uri="{FF2B5EF4-FFF2-40B4-BE49-F238E27FC236}">
                <a16:creationId xmlns:a16="http://schemas.microsoft.com/office/drawing/2014/main" id="{E3671FD7-507A-07A3-CB07-49AE99084D15}"/>
              </a:ext>
            </a:extLst>
          </p:cNvPr>
          <p:cNvSpPr txBox="1">
            <a:spLocks/>
          </p:cNvSpPr>
          <p:nvPr/>
        </p:nvSpPr>
        <p:spPr>
          <a:xfrm>
            <a:off x="3984165" y="1091682"/>
            <a:ext cx="8115698" cy="496514"/>
          </a:xfrm>
          <a:prstGeom prst="rect">
            <a:avLst/>
          </a:prstGeom>
        </p:spPr>
        <p:txBody>
          <a:bodyPr vert="horz" lIns="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Contraintes techniques : </a:t>
            </a:r>
            <a:r>
              <a:rPr lang="fr-FR" dirty="0" err="1"/>
              <a:t>Storeswap</a:t>
            </a:r>
            <a:r>
              <a:rPr lang="fr-FR" dirty="0"/>
              <a:t> web</a:t>
            </a:r>
          </a:p>
        </p:txBody>
      </p:sp>
      <p:sp>
        <p:nvSpPr>
          <p:cNvPr id="8" name="Sous-titre 2">
            <a:extLst>
              <a:ext uri="{FF2B5EF4-FFF2-40B4-BE49-F238E27FC236}">
                <a16:creationId xmlns:a16="http://schemas.microsoft.com/office/drawing/2014/main" id="{B58B78AE-A615-6CBD-E0EE-83D6A7FF0275}"/>
              </a:ext>
            </a:extLst>
          </p:cNvPr>
          <p:cNvSpPr txBox="1">
            <a:spLocks/>
          </p:cNvSpPr>
          <p:nvPr/>
        </p:nvSpPr>
        <p:spPr>
          <a:xfrm>
            <a:off x="174811" y="2193972"/>
            <a:ext cx="3212568" cy="365126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/>
              <a:t>Outils utilisés</a:t>
            </a:r>
          </a:p>
        </p:txBody>
      </p:sp>
      <p:sp>
        <p:nvSpPr>
          <p:cNvPr id="25" name="Sous-titre 2">
            <a:extLst>
              <a:ext uri="{FF2B5EF4-FFF2-40B4-BE49-F238E27FC236}">
                <a16:creationId xmlns:a16="http://schemas.microsoft.com/office/drawing/2014/main" id="{4B390CDB-14B7-A647-8795-F153A15F9636}"/>
              </a:ext>
            </a:extLst>
          </p:cNvPr>
          <p:cNvSpPr txBox="1">
            <a:spLocks/>
          </p:cNvSpPr>
          <p:nvPr/>
        </p:nvSpPr>
        <p:spPr>
          <a:xfrm>
            <a:off x="174811" y="2877591"/>
            <a:ext cx="3212568" cy="365126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/>
              <a:t>Plateforme</a:t>
            </a:r>
          </a:p>
        </p:txBody>
      </p:sp>
      <p:sp>
        <p:nvSpPr>
          <p:cNvPr id="26" name="Sous-titre 2">
            <a:extLst>
              <a:ext uri="{FF2B5EF4-FFF2-40B4-BE49-F238E27FC236}">
                <a16:creationId xmlns:a16="http://schemas.microsoft.com/office/drawing/2014/main" id="{09A9521E-847C-1AD0-AD74-DCA81A46E37F}"/>
              </a:ext>
            </a:extLst>
          </p:cNvPr>
          <p:cNvSpPr txBox="1">
            <a:spLocks/>
          </p:cNvSpPr>
          <p:nvPr/>
        </p:nvSpPr>
        <p:spPr>
          <a:xfrm>
            <a:off x="174811" y="3561209"/>
            <a:ext cx="3212568" cy="365126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/>
              <a:t>Serveur</a:t>
            </a:r>
          </a:p>
        </p:txBody>
      </p:sp>
      <p:sp>
        <p:nvSpPr>
          <p:cNvPr id="28" name="Sous-titre 2">
            <a:extLst>
              <a:ext uri="{FF2B5EF4-FFF2-40B4-BE49-F238E27FC236}">
                <a16:creationId xmlns:a16="http://schemas.microsoft.com/office/drawing/2014/main" id="{B045F3BD-FF23-D488-1855-16900FCB0486}"/>
              </a:ext>
            </a:extLst>
          </p:cNvPr>
          <p:cNvSpPr txBox="1">
            <a:spLocks/>
          </p:cNvSpPr>
          <p:nvPr/>
        </p:nvSpPr>
        <p:spPr>
          <a:xfrm>
            <a:off x="174811" y="4244828"/>
            <a:ext cx="3212568" cy="365126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/>
              <a:t>Sécurité</a:t>
            </a:r>
          </a:p>
        </p:txBody>
      </p:sp>
      <p:sp>
        <p:nvSpPr>
          <p:cNvPr id="18" name="Sous-titre 2">
            <a:extLst>
              <a:ext uri="{FF2B5EF4-FFF2-40B4-BE49-F238E27FC236}">
                <a16:creationId xmlns:a16="http://schemas.microsoft.com/office/drawing/2014/main" id="{8032D151-5488-92F6-EEC7-7FAF3B09E9B0}"/>
              </a:ext>
            </a:extLst>
          </p:cNvPr>
          <p:cNvSpPr txBox="1">
            <a:spLocks/>
          </p:cNvSpPr>
          <p:nvPr/>
        </p:nvSpPr>
        <p:spPr>
          <a:xfrm>
            <a:off x="174811" y="4896399"/>
            <a:ext cx="3212568" cy="365126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/>
              <a:t>Interface Utilisateur</a:t>
            </a:r>
          </a:p>
        </p:txBody>
      </p:sp>
      <p:sp>
        <p:nvSpPr>
          <p:cNvPr id="20" name="Espace réservé du texte 20">
            <a:extLst>
              <a:ext uri="{FF2B5EF4-FFF2-40B4-BE49-F238E27FC236}">
                <a16:creationId xmlns:a16="http://schemas.microsoft.com/office/drawing/2014/main" id="{CC177FC4-16F6-8471-56DB-1B9833B5C87D}"/>
              </a:ext>
            </a:extLst>
          </p:cNvPr>
          <p:cNvSpPr txBox="1">
            <a:spLocks/>
          </p:cNvSpPr>
          <p:nvPr/>
        </p:nvSpPr>
        <p:spPr>
          <a:xfrm>
            <a:off x="4356651" y="2092461"/>
            <a:ext cx="6446711" cy="3150188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>
                <a:sym typeface="Wingdings" panose="05000000000000000000" pitchFamily="2" charset="2"/>
              </a:rPr>
              <a:t>Visual Studio Code | WAMP | </a:t>
            </a:r>
            <a:r>
              <a:rPr lang="fr-FR" sz="1800" dirty="0" err="1">
                <a:sym typeface="Wingdings" panose="05000000000000000000" pitchFamily="2" charset="2"/>
              </a:rPr>
              <a:t>LoopingMCD</a:t>
            </a:r>
            <a:r>
              <a:rPr lang="fr-FR" sz="1800" dirty="0">
                <a:sym typeface="Wingdings" panose="05000000000000000000" pitchFamily="2" charset="2"/>
              </a:rPr>
              <a:t> | diagrams.net</a:t>
            </a:r>
          </a:p>
          <a:p>
            <a:r>
              <a:rPr lang="fr-FR" sz="1800" dirty="0">
                <a:sym typeface="Wingdings" panose="05000000000000000000" pitchFamily="2" charset="2"/>
              </a:rPr>
              <a:t>PHP 7.4.26 | HTML 5 | CSS 3 (</a:t>
            </a:r>
            <a:r>
              <a:rPr lang="fr-FR" sz="1800" dirty="0" err="1">
                <a:sym typeface="Wingdings" panose="05000000000000000000" pitchFamily="2" charset="2"/>
              </a:rPr>
              <a:t>framework</a:t>
            </a:r>
            <a:r>
              <a:rPr lang="fr-FR" sz="1800" dirty="0">
                <a:sym typeface="Wingdings" panose="05000000000000000000" pitchFamily="2" charset="2"/>
              </a:rPr>
              <a:t> </a:t>
            </a:r>
            <a:r>
              <a:rPr lang="fr-FR" sz="1800" dirty="0" err="1">
                <a:sym typeface="Wingdings" panose="05000000000000000000" pitchFamily="2" charset="2"/>
              </a:rPr>
              <a:t>bootstrap</a:t>
            </a:r>
            <a:r>
              <a:rPr lang="fr-FR" sz="1800" dirty="0">
                <a:sym typeface="Wingdings" panose="05000000000000000000" pitchFamily="2" charset="2"/>
              </a:rPr>
              <a:t> 5)</a:t>
            </a:r>
          </a:p>
          <a:p>
            <a:r>
              <a:rPr lang="fr-FR" sz="1800" dirty="0">
                <a:sym typeface="Wingdings" panose="05000000000000000000" pitchFamily="2" charset="2"/>
              </a:rPr>
              <a:t>Localhost WAMP | </a:t>
            </a:r>
            <a:r>
              <a:rPr lang="fr-FR" sz="1800" dirty="0" err="1">
                <a:sym typeface="Wingdings" panose="05000000000000000000" pitchFamily="2" charset="2"/>
              </a:rPr>
              <a:t>MySql</a:t>
            </a:r>
            <a:endParaRPr lang="fr-FR" sz="1800" dirty="0">
              <a:sym typeface="Wingdings" panose="05000000000000000000" pitchFamily="2" charset="2"/>
            </a:endParaRPr>
          </a:p>
          <a:p>
            <a:r>
              <a:rPr lang="fr-FR" sz="1800" dirty="0" err="1">
                <a:sym typeface="Wingdings" panose="05000000000000000000" pitchFamily="2" charset="2"/>
              </a:rPr>
              <a:t>Hashage</a:t>
            </a:r>
            <a:r>
              <a:rPr lang="fr-FR" sz="1800" dirty="0">
                <a:sym typeface="Wingdings" panose="05000000000000000000" pitchFamily="2" charset="2"/>
              </a:rPr>
              <a:t> mot de passe</a:t>
            </a:r>
          </a:p>
          <a:p>
            <a:r>
              <a:rPr lang="fr-FR" sz="1800" dirty="0">
                <a:sym typeface="Wingdings" panose="05000000000000000000" pitchFamily="2" charset="2"/>
              </a:rPr>
              <a:t>Intuitive | Facilité</a:t>
            </a:r>
          </a:p>
        </p:txBody>
      </p:sp>
      <p:grpSp>
        <p:nvGrpSpPr>
          <p:cNvPr id="21" name="Groupe 20">
            <a:extLst>
              <a:ext uri="{FF2B5EF4-FFF2-40B4-BE49-F238E27FC236}">
                <a16:creationId xmlns:a16="http://schemas.microsoft.com/office/drawing/2014/main" id="{B8C9CD60-647E-E1C9-B009-6C321861E0CC}"/>
              </a:ext>
            </a:extLst>
          </p:cNvPr>
          <p:cNvGrpSpPr/>
          <p:nvPr/>
        </p:nvGrpSpPr>
        <p:grpSpPr>
          <a:xfrm>
            <a:off x="0" y="8951"/>
            <a:ext cx="12192000" cy="961618"/>
            <a:chOff x="10160" y="-11704"/>
            <a:chExt cx="12192000" cy="961618"/>
          </a:xfrm>
        </p:grpSpPr>
        <p:grpSp>
          <p:nvGrpSpPr>
            <p:cNvPr id="23" name="Groupe 22">
              <a:extLst>
                <a:ext uri="{FF2B5EF4-FFF2-40B4-BE49-F238E27FC236}">
                  <a16:creationId xmlns:a16="http://schemas.microsoft.com/office/drawing/2014/main" id="{46F3FACD-E231-BF36-314D-0D46A316F47A}"/>
                </a:ext>
              </a:extLst>
            </p:cNvPr>
            <p:cNvGrpSpPr/>
            <p:nvPr/>
          </p:nvGrpSpPr>
          <p:grpSpPr>
            <a:xfrm>
              <a:off x="10160" y="-11704"/>
              <a:ext cx="12192000" cy="961618"/>
              <a:chOff x="0" y="0"/>
              <a:chExt cx="12192000" cy="961618"/>
            </a:xfrm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49A0864B-F330-2647-4BC0-125DF7D8C9A8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96161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9" name="Flèche : droite 28">
                <a:extLst>
                  <a:ext uri="{FF2B5EF4-FFF2-40B4-BE49-F238E27FC236}">
                    <a16:creationId xmlns:a16="http://schemas.microsoft.com/office/drawing/2014/main" id="{463A8694-5A2C-3DD4-2638-600659DEED23}"/>
                  </a:ext>
                </a:extLst>
              </p:cNvPr>
              <p:cNvSpPr/>
              <p:nvPr/>
            </p:nvSpPr>
            <p:spPr>
              <a:xfrm>
                <a:off x="0" y="292485"/>
                <a:ext cx="12164323" cy="376649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002">
                <a:schemeClr val="dk2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0" name="Rectangle : coins arrondis 29">
                <a:extLst>
                  <a:ext uri="{FF2B5EF4-FFF2-40B4-BE49-F238E27FC236}">
                    <a16:creationId xmlns:a16="http://schemas.microsoft.com/office/drawing/2014/main" id="{183D0DE3-3BB6-0CEF-1798-B11AD42BC562}"/>
                  </a:ext>
                </a:extLst>
              </p:cNvPr>
              <p:cNvSpPr/>
              <p:nvPr/>
            </p:nvSpPr>
            <p:spPr>
              <a:xfrm>
                <a:off x="282303" y="263745"/>
                <a:ext cx="1055746" cy="444915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Présentation personnelle</a:t>
                </a:r>
              </a:p>
            </p:txBody>
          </p:sp>
          <p:sp>
            <p:nvSpPr>
              <p:cNvPr id="31" name="Rectangle : coins arrondis 30">
                <a:extLst>
                  <a:ext uri="{FF2B5EF4-FFF2-40B4-BE49-F238E27FC236}">
                    <a16:creationId xmlns:a16="http://schemas.microsoft.com/office/drawing/2014/main" id="{87622F1F-9712-0A76-42D5-0D5555EC046D}"/>
                  </a:ext>
                </a:extLst>
              </p:cNvPr>
              <p:cNvSpPr/>
              <p:nvPr/>
            </p:nvSpPr>
            <p:spPr>
              <a:xfrm>
                <a:off x="1652845" y="269044"/>
                <a:ext cx="1056433" cy="444915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Résumé des projets</a:t>
                </a:r>
              </a:p>
            </p:txBody>
          </p:sp>
          <p:sp>
            <p:nvSpPr>
              <p:cNvPr id="32" name="Rectangle : coins arrondis 31">
                <a:extLst>
                  <a:ext uri="{FF2B5EF4-FFF2-40B4-BE49-F238E27FC236}">
                    <a16:creationId xmlns:a16="http://schemas.microsoft.com/office/drawing/2014/main" id="{114F0DD8-FD54-9E45-F693-D321407EA122}"/>
                  </a:ext>
                </a:extLst>
              </p:cNvPr>
              <p:cNvSpPr/>
              <p:nvPr/>
            </p:nvSpPr>
            <p:spPr>
              <a:xfrm>
                <a:off x="3074237" y="279998"/>
                <a:ext cx="1055746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Cahier des charges</a:t>
                </a:r>
              </a:p>
            </p:txBody>
          </p:sp>
          <p:sp>
            <p:nvSpPr>
              <p:cNvPr id="33" name="Rectangle : coins arrondis 32">
                <a:extLst>
                  <a:ext uri="{FF2B5EF4-FFF2-40B4-BE49-F238E27FC236}">
                    <a16:creationId xmlns:a16="http://schemas.microsoft.com/office/drawing/2014/main" id="{ADF2ED49-FAED-32FB-8003-BDB224929D2F}"/>
                  </a:ext>
                </a:extLst>
              </p:cNvPr>
              <p:cNvSpPr/>
              <p:nvPr/>
            </p:nvSpPr>
            <p:spPr>
              <a:xfrm>
                <a:off x="4558165" y="279998"/>
                <a:ext cx="1056433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Gestion de projet</a:t>
                </a:r>
              </a:p>
            </p:txBody>
          </p:sp>
          <p:sp>
            <p:nvSpPr>
              <p:cNvPr id="34" name="Rectangle : coins arrondis 33">
                <a:extLst>
                  <a:ext uri="{FF2B5EF4-FFF2-40B4-BE49-F238E27FC236}">
                    <a16:creationId xmlns:a16="http://schemas.microsoft.com/office/drawing/2014/main" id="{4B6E0F99-68C9-CDCF-30E4-EA2D318FD50F}"/>
                  </a:ext>
                </a:extLst>
              </p:cNvPr>
              <p:cNvSpPr/>
              <p:nvPr/>
            </p:nvSpPr>
            <p:spPr>
              <a:xfrm>
                <a:off x="7569769" y="269223"/>
                <a:ext cx="1055746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Réalisation du candidat</a:t>
                </a:r>
              </a:p>
            </p:txBody>
          </p:sp>
          <p:sp>
            <p:nvSpPr>
              <p:cNvPr id="35" name="Rectangle : coins arrondis 34">
                <a:extLst>
                  <a:ext uri="{FF2B5EF4-FFF2-40B4-BE49-F238E27FC236}">
                    <a16:creationId xmlns:a16="http://schemas.microsoft.com/office/drawing/2014/main" id="{8E48FB55-B978-8DDF-4F6D-875E5BCD69B9}"/>
                  </a:ext>
                </a:extLst>
              </p:cNvPr>
              <p:cNvSpPr/>
              <p:nvPr/>
            </p:nvSpPr>
            <p:spPr>
              <a:xfrm>
                <a:off x="9091289" y="269223"/>
                <a:ext cx="1056433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Veille technologique</a:t>
                </a:r>
              </a:p>
            </p:txBody>
          </p:sp>
          <p:sp>
            <p:nvSpPr>
              <p:cNvPr id="36" name="Rectangle : coins arrondis 35">
                <a:extLst>
                  <a:ext uri="{FF2B5EF4-FFF2-40B4-BE49-F238E27FC236}">
                    <a16:creationId xmlns:a16="http://schemas.microsoft.com/office/drawing/2014/main" id="{BE27D992-8185-1D38-17EE-A8F7CD444569}"/>
                  </a:ext>
                </a:extLst>
              </p:cNvPr>
              <p:cNvSpPr/>
              <p:nvPr/>
            </p:nvSpPr>
            <p:spPr>
              <a:xfrm>
                <a:off x="10586064" y="263745"/>
                <a:ext cx="1048786" cy="442000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Conclusion</a:t>
                </a:r>
              </a:p>
            </p:txBody>
          </p:sp>
        </p:grpSp>
        <p:sp>
          <p:nvSpPr>
            <p:cNvPr id="24" name="Rectangle : coins arrondis 23">
              <a:extLst>
                <a:ext uri="{FF2B5EF4-FFF2-40B4-BE49-F238E27FC236}">
                  <a16:creationId xmlns:a16="http://schemas.microsoft.com/office/drawing/2014/main" id="{B0345977-865A-3E32-920D-66DF467BE2D8}"/>
                </a:ext>
              </a:extLst>
            </p:cNvPr>
            <p:cNvSpPr/>
            <p:nvPr/>
          </p:nvSpPr>
          <p:spPr>
            <a:xfrm>
              <a:off x="6060265" y="257519"/>
              <a:ext cx="1055746" cy="433961"/>
            </a:xfrm>
            <a:prstGeom prst="roundRect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900" dirty="0">
                  <a:solidFill>
                    <a:schemeClr val="bg1"/>
                  </a:solidFill>
                </a:rPr>
                <a:t>Spécifications fonctionnelles &amp; techniques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511795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5" grpId="0"/>
      <p:bldP spid="26" grpId="0"/>
      <p:bldP spid="28" grpId="0"/>
      <p:bldP spid="18" grpId="0"/>
      <p:bldP spid="2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re 18">
            <a:extLst>
              <a:ext uri="{FF2B5EF4-FFF2-40B4-BE49-F238E27FC236}">
                <a16:creationId xmlns:a16="http://schemas.microsoft.com/office/drawing/2014/main" id="{0530C6EC-AF6A-63B0-5C0C-5ED5C85DC3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137" y="668753"/>
            <a:ext cx="3850986" cy="1110286"/>
          </a:xfrm>
        </p:spPr>
        <p:txBody>
          <a:bodyPr>
            <a:normAutofit/>
          </a:bodyPr>
          <a:lstStyle/>
          <a:p>
            <a:r>
              <a:rPr lang="fr-FR" dirty="0"/>
              <a:t>Spécifications techniques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1A2DB8C-A8F2-031B-C6A0-53E0BC3BAFC0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fr-FR" noProof="0" dirty="0"/>
              <a:t>06/06/2023</a:t>
            </a: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324CD6A-FB6D-AE23-9BA9-6EC1FDB49084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fr-FR" dirty="0">
                <a:solidFill>
                  <a:schemeClr val="tx1">
                    <a:lumMod val="65000"/>
                  </a:schemeClr>
                </a:solidFill>
              </a:rPr>
              <a:t>Diaporama Oral Titre Concepteur Développeur d’Application</a:t>
            </a:r>
            <a:endParaRPr lang="fr-FR" noProof="0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6DC36FE-C0A0-61C2-BB36-5D94C32331A7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pPr rtl="0"/>
            <a:fld id="{9FF96520-E4CE-4EAD-8ABF-1D2297D6B3AA}" type="slidenum">
              <a:rPr lang="fr-FR" noProof="0" smtClean="0"/>
              <a:pPr rtl="0"/>
              <a:t>25</a:t>
            </a:fld>
            <a:endParaRPr lang="fr-FR" noProof="0"/>
          </a:p>
        </p:txBody>
      </p:sp>
      <p:sp>
        <p:nvSpPr>
          <p:cNvPr id="4" name="Titre 18">
            <a:extLst>
              <a:ext uri="{FF2B5EF4-FFF2-40B4-BE49-F238E27FC236}">
                <a16:creationId xmlns:a16="http://schemas.microsoft.com/office/drawing/2014/main" id="{E3671FD7-507A-07A3-CB07-49AE99084D15}"/>
              </a:ext>
            </a:extLst>
          </p:cNvPr>
          <p:cNvSpPr txBox="1">
            <a:spLocks/>
          </p:cNvSpPr>
          <p:nvPr/>
        </p:nvSpPr>
        <p:spPr>
          <a:xfrm>
            <a:off x="3984165" y="1091682"/>
            <a:ext cx="8115698" cy="496514"/>
          </a:xfrm>
          <a:prstGeom prst="rect">
            <a:avLst/>
          </a:prstGeom>
        </p:spPr>
        <p:txBody>
          <a:bodyPr vert="horz" lIns="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Contraintes techniques : IAPM DESKTOP</a:t>
            </a:r>
          </a:p>
        </p:txBody>
      </p:sp>
      <p:sp>
        <p:nvSpPr>
          <p:cNvPr id="8" name="Sous-titre 2">
            <a:extLst>
              <a:ext uri="{FF2B5EF4-FFF2-40B4-BE49-F238E27FC236}">
                <a16:creationId xmlns:a16="http://schemas.microsoft.com/office/drawing/2014/main" id="{B58B78AE-A615-6CBD-E0EE-83D6A7FF0275}"/>
              </a:ext>
            </a:extLst>
          </p:cNvPr>
          <p:cNvSpPr txBox="1">
            <a:spLocks/>
          </p:cNvSpPr>
          <p:nvPr/>
        </p:nvSpPr>
        <p:spPr>
          <a:xfrm>
            <a:off x="174811" y="2193972"/>
            <a:ext cx="3212568" cy="365126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/>
              <a:t>Outils utilisés</a:t>
            </a:r>
          </a:p>
        </p:txBody>
      </p:sp>
      <p:sp>
        <p:nvSpPr>
          <p:cNvPr id="25" name="Sous-titre 2">
            <a:extLst>
              <a:ext uri="{FF2B5EF4-FFF2-40B4-BE49-F238E27FC236}">
                <a16:creationId xmlns:a16="http://schemas.microsoft.com/office/drawing/2014/main" id="{4B390CDB-14B7-A647-8795-F153A15F9636}"/>
              </a:ext>
            </a:extLst>
          </p:cNvPr>
          <p:cNvSpPr txBox="1">
            <a:spLocks/>
          </p:cNvSpPr>
          <p:nvPr/>
        </p:nvSpPr>
        <p:spPr>
          <a:xfrm>
            <a:off x="174811" y="2877591"/>
            <a:ext cx="3212568" cy="365126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/>
              <a:t>Plateforme</a:t>
            </a:r>
          </a:p>
        </p:txBody>
      </p:sp>
      <p:sp>
        <p:nvSpPr>
          <p:cNvPr id="26" name="Sous-titre 2">
            <a:extLst>
              <a:ext uri="{FF2B5EF4-FFF2-40B4-BE49-F238E27FC236}">
                <a16:creationId xmlns:a16="http://schemas.microsoft.com/office/drawing/2014/main" id="{09A9521E-847C-1AD0-AD74-DCA81A46E37F}"/>
              </a:ext>
            </a:extLst>
          </p:cNvPr>
          <p:cNvSpPr txBox="1">
            <a:spLocks/>
          </p:cNvSpPr>
          <p:nvPr/>
        </p:nvSpPr>
        <p:spPr>
          <a:xfrm>
            <a:off x="174811" y="3561209"/>
            <a:ext cx="3212568" cy="365126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/>
              <a:t>Serveur</a:t>
            </a:r>
          </a:p>
        </p:txBody>
      </p:sp>
      <p:sp>
        <p:nvSpPr>
          <p:cNvPr id="28" name="Sous-titre 2">
            <a:extLst>
              <a:ext uri="{FF2B5EF4-FFF2-40B4-BE49-F238E27FC236}">
                <a16:creationId xmlns:a16="http://schemas.microsoft.com/office/drawing/2014/main" id="{B045F3BD-FF23-D488-1855-16900FCB0486}"/>
              </a:ext>
            </a:extLst>
          </p:cNvPr>
          <p:cNvSpPr txBox="1">
            <a:spLocks/>
          </p:cNvSpPr>
          <p:nvPr/>
        </p:nvSpPr>
        <p:spPr>
          <a:xfrm>
            <a:off x="174811" y="4244828"/>
            <a:ext cx="3212568" cy="365126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/>
              <a:t>Sécurité</a:t>
            </a:r>
          </a:p>
        </p:txBody>
      </p:sp>
      <p:sp>
        <p:nvSpPr>
          <p:cNvPr id="18" name="Sous-titre 2">
            <a:extLst>
              <a:ext uri="{FF2B5EF4-FFF2-40B4-BE49-F238E27FC236}">
                <a16:creationId xmlns:a16="http://schemas.microsoft.com/office/drawing/2014/main" id="{8032D151-5488-92F6-EEC7-7FAF3B09E9B0}"/>
              </a:ext>
            </a:extLst>
          </p:cNvPr>
          <p:cNvSpPr txBox="1">
            <a:spLocks/>
          </p:cNvSpPr>
          <p:nvPr/>
        </p:nvSpPr>
        <p:spPr>
          <a:xfrm>
            <a:off x="174811" y="4896399"/>
            <a:ext cx="3212568" cy="365126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/>
              <a:t>Interface Utilisateur</a:t>
            </a:r>
          </a:p>
        </p:txBody>
      </p:sp>
      <p:sp>
        <p:nvSpPr>
          <p:cNvPr id="20" name="Espace réservé du texte 20">
            <a:extLst>
              <a:ext uri="{FF2B5EF4-FFF2-40B4-BE49-F238E27FC236}">
                <a16:creationId xmlns:a16="http://schemas.microsoft.com/office/drawing/2014/main" id="{CC177FC4-16F6-8471-56DB-1B9833B5C87D}"/>
              </a:ext>
            </a:extLst>
          </p:cNvPr>
          <p:cNvSpPr txBox="1">
            <a:spLocks/>
          </p:cNvSpPr>
          <p:nvPr/>
        </p:nvSpPr>
        <p:spPr>
          <a:xfrm>
            <a:off x="4356651" y="2092461"/>
            <a:ext cx="6446711" cy="3150188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>
                <a:sym typeface="Wingdings" panose="05000000000000000000" pitchFamily="2" charset="2"/>
              </a:rPr>
              <a:t>Microsoft Visual Studio 2022 | WAMP | Visual </a:t>
            </a:r>
            <a:r>
              <a:rPr lang="fr-FR" sz="1800" dirty="0" err="1">
                <a:sym typeface="Wingdings" panose="05000000000000000000" pitchFamily="2" charset="2"/>
              </a:rPr>
              <a:t>Paradigm</a:t>
            </a:r>
            <a:r>
              <a:rPr lang="fr-FR" sz="1800" dirty="0">
                <a:sym typeface="Wingdings" panose="05000000000000000000" pitchFamily="2" charset="2"/>
              </a:rPr>
              <a:t> 17</a:t>
            </a:r>
          </a:p>
          <a:p>
            <a:r>
              <a:rPr lang="fr-FR" sz="1800" dirty="0">
                <a:sym typeface="Wingdings" panose="05000000000000000000" pitchFamily="2" charset="2"/>
              </a:rPr>
              <a:t>Visual Basic | .NET </a:t>
            </a:r>
            <a:r>
              <a:rPr lang="fr-FR" sz="1800" dirty="0" err="1">
                <a:sym typeface="Wingdings" panose="05000000000000000000" pitchFamily="2" charset="2"/>
              </a:rPr>
              <a:t>Core</a:t>
            </a:r>
            <a:r>
              <a:rPr lang="fr-FR" sz="1800" dirty="0">
                <a:sym typeface="Wingdings" panose="05000000000000000000" pitchFamily="2" charset="2"/>
              </a:rPr>
              <a:t> | </a:t>
            </a:r>
            <a:r>
              <a:rPr lang="fr-FR" sz="1800" dirty="0" err="1">
                <a:sym typeface="Wingdings" panose="05000000000000000000" pitchFamily="2" charset="2"/>
              </a:rPr>
              <a:t>FrameWork</a:t>
            </a:r>
            <a:r>
              <a:rPr lang="fr-FR" sz="1800" dirty="0">
                <a:sym typeface="Wingdings" panose="05000000000000000000" pitchFamily="2" charset="2"/>
              </a:rPr>
              <a:t> </a:t>
            </a:r>
            <a:r>
              <a:rPr lang="fr-FR" sz="1800" dirty="0" err="1">
                <a:sym typeface="Wingdings" panose="05000000000000000000" pitchFamily="2" charset="2"/>
              </a:rPr>
              <a:t>WinForm</a:t>
            </a:r>
            <a:endParaRPr lang="fr-FR" sz="1800" dirty="0">
              <a:sym typeface="Wingdings" panose="05000000000000000000" pitchFamily="2" charset="2"/>
            </a:endParaRPr>
          </a:p>
          <a:p>
            <a:r>
              <a:rPr lang="fr-FR" sz="1800" dirty="0">
                <a:sym typeface="Wingdings" panose="05000000000000000000" pitchFamily="2" charset="2"/>
              </a:rPr>
              <a:t>Localhost WAMP | </a:t>
            </a:r>
            <a:r>
              <a:rPr lang="fr-FR" sz="1800" dirty="0" err="1">
                <a:sym typeface="Wingdings" panose="05000000000000000000" pitchFamily="2" charset="2"/>
              </a:rPr>
              <a:t>MySql</a:t>
            </a:r>
            <a:endParaRPr lang="fr-FR" sz="1800" dirty="0">
              <a:sym typeface="Wingdings" panose="05000000000000000000" pitchFamily="2" charset="2"/>
            </a:endParaRPr>
          </a:p>
          <a:p>
            <a:r>
              <a:rPr lang="fr-FR" sz="1800" dirty="0">
                <a:sym typeface="Wingdings" panose="05000000000000000000" pitchFamily="2" charset="2"/>
              </a:rPr>
              <a:t>Connexion identifiant </a:t>
            </a:r>
            <a:r>
              <a:rPr lang="fr-FR" sz="1800" dirty="0" err="1">
                <a:sym typeface="Wingdings" panose="05000000000000000000" pitchFamily="2" charset="2"/>
              </a:rPr>
              <a:t>MySql</a:t>
            </a:r>
            <a:endParaRPr lang="fr-FR" sz="1800" dirty="0">
              <a:sym typeface="Wingdings" panose="05000000000000000000" pitchFamily="2" charset="2"/>
            </a:endParaRPr>
          </a:p>
          <a:p>
            <a:r>
              <a:rPr lang="fr-FR" sz="1800" dirty="0">
                <a:sym typeface="Wingdings" panose="05000000000000000000" pitchFamily="2" charset="2"/>
              </a:rPr>
              <a:t>Intuitive | Facilité</a:t>
            </a:r>
          </a:p>
        </p:txBody>
      </p:sp>
      <p:grpSp>
        <p:nvGrpSpPr>
          <p:cNvPr id="21" name="Groupe 20">
            <a:extLst>
              <a:ext uri="{FF2B5EF4-FFF2-40B4-BE49-F238E27FC236}">
                <a16:creationId xmlns:a16="http://schemas.microsoft.com/office/drawing/2014/main" id="{60F428BC-03C5-71D9-3994-94A4297ADDB9}"/>
              </a:ext>
            </a:extLst>
          </p:cNvPr>
          <p:cNvGrpSpPr/>
          <p:nvPr/>
        </p:nvGrpSpPr>
        <p:grpSpPr>
          <a:xfrm>
            <a:off x="0" y="8951"/>
            <a:ext cx="12192000" cy="961618"/>
            <a:chOff x="10160" y="-11704"/>
            <a:chExt cx="12192000" cy="961618"/>
          </a:xfrm>
        </p:grpSpPr>
        <p:grpSp>
          <p:nvGrpSpPr>
            <p:cNvPr id="23" name="Groupe 22">
              <a:extLst>
                <a:ext uri="{FF2B5EF4-FFF2-40B4-BE49-F238E27FC236}">
                  <a16:creationId xmlns:a16="http://schemas.microsoft.com/office/drawing/2014/main" id="{6FA48330-BB52-41C2-96D4-8558A7D33D60}"/>
                </a:ext>
              </a:extLst>
            </p:cNvPr>
            <p:cNvGrpSpPr/>
            <p:nvPr/>
          </p:nvGrpSpPr>
          <p:grpSpPr>
            <a:xfrm>
              <a:off x="10160" y="-11704"/>
              <a:ext cx="12192000" cy="961618"/>
              <a:chOff x="0" y="0"/>
              <a:chExt cx="12192000" cy="961618"/>
            </a:xfrm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248C2E01-F683-1E6B-8EFE-06D96C3E3A5D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96161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9" name="Flèche : droite 28">
                <a:extLst>
                  <a:ext uri="{FF2B5EF4-FFF2-40B4-BE49-F238E27FC236}">
                    <a16:creationId xmlns:a16="http://schemas.microsoft.com/office/drawing/2014/main" id="{348BB574-50A2-66C7-1A23-578C7273E31E}"/>
                  </a:ext>
                </a:extLst>
              </p:cNvPr>
              <p:cNvSpPr/>
              <p:nvPr/>
            </p:nvSpPr>
            <p:spPr>
              <a:xfrm>
                <a:off x="0" y="292485"/>
                <a:ext cx="12164323" cy="376649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002">
                <a:schemeClr val="dk2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0" name="Rectangle : coins arrondis 29">
                <a:extLst>
                  <a:ext uri="{FF2B5EF4-FFF2-40B4-BE49-F238E27FC236}">
                    <a16:creationId xmlns:a16="http://schemas.microsoft.com/office/drawing/2014/main" id="{2B3DC73A-598B-5555-9E1E-C5ADF0E67E08}"/>
                  </a:ext>
                </a:extLst>
              </p:cNvPr>
              <p:cNvSpPr/>
              <p:nvPr/>
            </p:nvSpPr>
            <p:spPr>
              <a:xfrm>
                <a:off x="282303" y="263745"/>
                <a:ext cx="1055746" cy="444915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Présentation personnelle</a:t>
                </a:r>
              </a:p>
            </p:txBody>
          </p:sp>
          <p:sp>
            <p:nvSpPr>
              <p:cNvPr id="31" name="Rectangle : coins arrondis 30">
                <a:extLst>
                  <a:ext uri="{FF2B5EF4-FFF2-40B4-BE49-F238E27FC236}">
                    <a16:creationId xmlns:a16="http://schemas.microsoft.com/office/drawing/2014/main" id="{53B23B28-EDB9-54B9-9EE0-7D2BE0079A8D}"/>
                  </a:ext>
                </a:extLst>
              </p:cNvPr>
              <p:cNvSpPr/>
              <p:nvPr/>
            </p:nvSpPr>
            <p:spPr>
              <a:xfrm>
                <a:off x="1652845" y="269044"/>
                <a:ext cx="1056433" cy="444915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Résumé des projets</a:t>
                </a:r>
              </a:p>
            </p:txBody>
          </p:sp>
          <p:sp>
            <p:nvSpPr>
              <p:cNvPr id="32" name="Rectangle : coins arrondis 31">
                <a:extLst>
                  <a:ext uri="{FF2B5EF4-FFF2-40B4-BE49-F238E27FC236}">
                    <a16:creationId xmlns:a16="http://schemas.microsoft.com/office/drawing/2014/main" id="{A536A548-C4DE-0926-C6C1-2664D539FCF6}"/>
                  </a:ext>
                </a:extLst>
              </p:cNvPr>
              <p:cNvSpPr/>
              <p:nvPr/>
            </p:nvSpPr>
            <p:spPr>
              <a:xfrm>
                <a:off x="3074237" y="279998"/>
                <a:ext cx="1055746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Cahier des charges</a:t>
                </a:r>
              </a:p>
            </p:txBody>
          </p:sp>
          <p:sp>
            <p:nvSpPr>
              <p:cNvPr id="33" name="Rectangle : coins arrondis 32">
                <a:extLst>
                  <a:ext uri="{FF2B5EF4-FFF2-40B4-BE49-F238E27FC236}">
                    <a16:creationId xmlns:a16="http://schemas.microsoft.com/office/drawing/2014/main" id="{E6C7525D-2EAA-54D0-5114-7F47A901E718}"/>
                  </a:ext>
                </a:extLst>
              </p:cNvPr>
              <p:cNvSpPr/>
              <p:nvPr/>
            </p:nvSpPr>
            <p:spPr>
              <a:xfrm>
                <a:off x="4558165" y="279998"/>
                <a:ext cx="1056433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Gestion de projet</a:t>
                </a:r>
              </a:p>
            </p:txBody>
          </p:sp>
          <p:sp>
            <p:nvSpPr>
              <p:cNvPr id="34" name="Rectangle : coins arrondis 33">
                <a:extLst>
                  <a:ext uri="{FF2B5EF4-FFF2-40B4-BE49-F238E27FC236}">
                    <a16:creationId xmlns:a16="http://schemas.microsoft.com/office/drawing/2014/main" id="{7472294F-EE95-4BE4-51D7-9BFC632DE628}"/>
                  </a:ext>
                </a:extLst>
              </p:cNvPr>
              <p:cNvSpPr/>
              <p:nvPr/>
            </p:nvSpPr>
            <p:spPr>
              <a:xfrm>
                <a:off x="7569769" y="269223"/>
                <a:ext cx="1055746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Réalisation du candidat</a:t>
                </a:r>
              </a:p>
            </p:txBody>
          </p:sp>
          <p:sp>
            <p:nvSpPr>
              <p:cNvPr id="35" name="Rectangle : coins arrondis 34">
                <a:extLst>
                  <a:ext uri="{FF2B5EF4-FFF2-40B4-BE49-F238E27FC236}">
                    <a16:creationId xmlns:a16="http://schemas.microsoft.com/office/drawing/2014/main" id="{9C34E1BB-700B-AF38-98F5-1E2B22672101}"/>
                  </a:ext>
                </a:extLst>
              </p:cNvPr>
              <p:cNvSpPr/>
              <p:nvPr/>
            </p:nvSpPr>
            <p:spPr>
              <a:xfrm>
                <a:off x="9091289" y="269223"/>
                <a:ext cx="1056433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Veille technologique</a:t>
                </a:r>
              </a:p>
            </p:txBody>
          </p:sp>
          <p:sp>
            <p:nvSpPr>
              <p:cNvPr id="36" name="Rectangle : coins arrondis 35">
                <a:extLst>
                  <a:ext uri="{FF2B5EF4-FFF2-40B4-BE49-F238E27FC236}">
                    <a16:creationId xmlns:a16="http://schemas.microsoft.com/office/drawing/2014/main" id="{0BCCE98D-720F-D363-C556-D5944F0FC5BE}"/>
                  </a:ext>
                </a:extLst>
              </p:cNvPr>
              <p:cNvSpPr/>
              <p:nvPr/>
            </p:nvSpPr>
            <p:spPr>
              <a:xfrm>
                <a:off x="10586064" y="263745"/>
                <a:ext cx="1048786" cy="442000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Conclusion</a:t>
                </a:r>
              </a:p>
            </p:txBody>
          </p:sp>
        </p:grpSp>
        <p:sp>
          <p:nvSpPr>
            <p:cNvPr id="24" name="Rectangle : coins arrondis 23">
              <a:extLst>
                <a:ext uri="{FF2B5EF4-FFF2-40B4-BE49-F238E27FC236}">
                  <a16:creationId xmlns:a16="http://schemas.microsoft.com/office/drawing/2014/main" id="{36B644CE-C8F4-A64E-4891-C0B1C447606A}"/>
                </a:ext>
              </a:extLst>
            </p:cNvPr>
            <p:cNvSpPr/>
            <p:nvPr/>
          </p:nvSpPr>
          <p:spPr>
            <a:xfrm>
              <a:off x="6060265" y="257519"/>
              <a:ext cx="1055746" cy="433961"/>
            </a:xfrm>
            <a:prstGeom prst="roundRect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900" dirty="0">
                  <a:solidFill>
                    <a:schemeClr val="bg1"/>
                  </a:solidFill>
                </a:rPr>
                <a:t>Spécifications fonctionnelles &amp; techniques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866218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5" grpId="0"/>
      <p:bldP spid="26" grpId="0"/>
      <p:bldP spid="28" grpId="0"/>
      <p:bldP spid="18" grpId="0"/>
      <p:bldP spid="20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re 18">
            <a:extLst>
              <a:ext uri="{FF2B5EF4-FFF2-40B4-BE49-F238E27FC236}">
                <a16:creationId xmlns:a16="http://schemas.microsoft.com/office/drawing/2014/main" id="{0530C6EC-AF6A-63B0-5C0C-5ED5C85DC3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137" y="668753"/>
            <a:ext cx="3850986" cy="1110286"/>
          </a:xfrm>
        </p:spPr>
        <p:txBody>
          <a:bodyPr>
            <a:normAutofit/>
          </a:bodyPr>
          <a:lstStyle/>
          <a:p>
            <a:r>
              <a:rPr lang="fr-FR" dirty="0"/>
              <a:t>Spécifications techniques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1A2DB8C-A8F2-031B-C6A0-53E0BC3BAFC0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fr-FR" noProof="0" dirty="0"/>
              <a:t>06/06/2023</a:t>
            </a: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324CD6A-FB6D-AE23-9BA9-6EC1FDB49084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fr-FR" dirty="0">
                <a:solidFill>
                  <a:schemeClr val="tx1">
                    <a:lumMod val="65000"/>
                  </a:schemeClr>
                </a:solidFill>
              </a:rPr>
              <a:t>Diaporama Oral Titre Concepteur Développeur d’Application</a:t>
            </a:r>
            <a:endParaRPr lang="fr-FR" noProof="0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6DC36FE-C0A0-61C2-BB36-5D94C32331A7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pPr rtl="0"/>
            <a:fld id="{9FF96520-E4CE-4EAD-8ABF-1D2297D6B3AA}" type="slidenum">
              <a:rPr lang="fr-FR" noProof="0" smtClean="0"/>
              <a:pPr rtl="0"/>
              <a:t>26</a:t>
            </a:fld>
            <a:endParaRPr lang="fr-FR" noProof="0"/>
          </a:p>
        </p:txBody>
      </p:sp>
      <p:sp>
        <p:nvSpPr>
          <p:cNvPr id="4" name="Titre 18">
            <a:extLst>
              <a:ext uri="{FF2B5EF4-FFF2-40B4-BE49-F238E27FC236}">
                <a16:creationId xmlns:a16="http://schemas.microsoft.com/office/drawing/2014/main" id="{E3671FD7-507A-07A3-CB07-49AE99084D15}"/>
              </a:ext>
            </a:extLst>
          </p:cNvPr>
          <p:cNvSpPr txBox="1">
            <a:spLocks/>
          </p:cNvSpPr>
          <p:nvPr/>
        </p:nvSpPr>
        <p:spPr>
          <a:xfrm>
            <a:off x="3984165" y="1091682"/>
            <a:ext cx="8115698" cy="496514"/>
          </a:xfrm>
          <a:prstGeom prst="rect">
            <a:avLst/>
          </a:prstGeom>
        </p:spPr>
        <p:txBody>
          <a:bodyPr vert="horz" lIns="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Contraintes techniques : IAPM mobile</a:t>
            </a:r>
          </a:p>
        </p:txBody>
      </p:sp>
      <p:sp>
        <p:nvSpPr>
          <p:cNvPr id="8" name="Sous-titre 2">
            <a:extLst>
              <a:ext uri="{FF2B5EF4-FFF2-40B4-BE49-F238E27FC236}">
                <a16:creationId xmlns:a16="http://schemas.microsoft.com/office/drawing/2014/main" id="{B58B78AE-A615-6CBD-E0EE-83D6A7FF0275}"/>
              </a:ext>
            </a:extLst>
          </p:cNvPr>
          <p:cNvSpPr txBox="1">
            <a:spLocks/>
          </p:cNvSpPr>
          <p:nvPr/>
        </p:nvSpPr>
        <p:spPr>
          <a:xfrm>
            <a:off x="174811" y="2193972"/>
            <a:ext cx="3212568" cy="365126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/>
              <a:t>Outils utilisés</a:t>
            </a:r>
          </a:p>
        </p:txBody>
      </p:sp>
      <p:sp>
        <p:nvSpPr>
          <p:cNvPr id="25" name="Sous-titre 2">
            <a:extLst>
              <a:ext uri="{FF2B5EF4-FFF2-40B4-BE49-F238E27FC236}">
                <a16:creationId xmlns:a16="http://schemas.microsoft.com/office/drawing/2014/main" id="{4B390CDB-14B7-A647-8795-F153A15F9636}"/>
              </a:ext>
            </a:extLst>
          </p:cNvPr>
          <p:cNvSpPr txBox="1">
            <a:spLocks/>
          </p:cNvSpPr>
          <p:nvPr/>
        </p:nvSpPr>
        <p:spPr>
          <a:xfrm>
            <a:off x="174811" y="2877591"/>
            <a:ext cx="3212568" cy="365126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/>
              <a:t>Plateforme</a:t>
            </a:r>
          </a:p>
        </p:txBody>
      </p:sp>
      <p:sp>
        <p:nvSpPr>
          <p:cNvPr id="26" name="Sous-titre 2">
            <a:extLst>
              <a:ext uri="{FF2B5EF4-FFF2-40B4-BE49-F238E27FC236}">
                <a16:creationId xmlns:a16="http://schemas.microsoft.com/office/drawing/2014/main" id="{09A9521E-847C-1AD0-AD74-DCA81A46E37F}"/>
              </a:ext>
            </a:extLst>
          </p:cNvPr>
          <p:cNvSpPr txBox="1">
            <a:spLocks/>
          </p:cNvSpPr>
          <p:nvPr/>
        </p:nvSpPr>
        <p:spPr>
          <a:xfrm>
            <a:off x="174811" y="3561209"/>
            <a:ext cx="3212568" cy="365126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/>
              <a:t>Serveur</a:t>
            </a:r>
          </a:p>
        </p:txBody>
      </p:sp>
      <p:sp>
        <p:nvSpPr>
          <p:cNvPr id="28" name="Sous-titre 2">
            <a:extLst>
              <a:ext uri="{FF2B5EF4-FFF2-40B4-BE49-F238E27FC236}">
                <a16:creationId xmlns:a16="http://schemas.microsoft.com/office/drawing/2014/main" id="{B045F3BD-FF23-D488-1855-16900FCB0486}"/>
              </a:ext>
            </a:extLst>
          </p:cNvPr>
          <p:cNvSpPr txBox="1">
            <a:spLocks/>
          </p:cNvSpPr>
          <p:nvPr/>
        </p:nvSpPr>
        <p:spPr>
          <a:xfrm>
            <a:off x="174811" y="4244828"/>
            <a:ext cx="3212568" cy="365126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/>
              <a:t>Sécurité</a:t>
            </a:r>
          </a:p>
        </p:txBody>
      </p:sp>
      <p:sp>
        <p:nvSpPr>
          <p:cNvPr id="18" name="Sous-titre 2">
            <a:extLst>
              <a:ext uri="{FF2B5EF4-FFF2-40B4-BE49-F238E27FC236}">
                <a16:creationId xmlns:a16="http://schemas.microsoft.com/office/drawing/2014/main" id="{8032D151-5488-92F6-EEC7-7FAF3B09E9B0}"/>
              </a:ext>
            </a:extLst>
          </p:cNvPr>
          <p:cNvSpPr txBox="1">
            <a:spLocks/>
          </p:cNvSpPr>
          <p:nvPr/>
        </p:nvSpPr>
        <p:spPr>
          <a:xfrm>
            <a:off x="174811" y="4896399"/>
            <a:ext cx="3212568" cy="365126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/>
              <a:t>Interface Utilisateur</a:t>
            </a:r>
          </a:p>
        </p:txBody>
      </p:sp>
      <p:sp>
        <p:nvSpPr>
          <p:cNvPr id="21" name="Espace réservé du texte 20">
            <a:extLst>
              <a:ext uri="{FF2B5EF4-FFF2-40B4-BE49-F238E27FC236}">
                <a16:creationId xmlns:a16="http://schemas.microsoft.com/office/drawing/2014/main" id="{B643D9E8-0583-EEDA-B44E-D0F1C7535A7D}"/>
              </a:ext>
            </a:extLst>
          </p:cNvPr>
          <p:cNvSpPr txBox="1">
            <a:spLocks/>
          </p:cNvSpPr>
          <p:nvPr/>
        </p:nvSpPr>
        <p:spPr>
          <a:xfrm>
            <a:off x="4356651" y="2092461"/>
            <a:ext cx="6446711" cy="3150188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>
                <a:sym typeface="Wingdings" panose="05000000000000000000" pitchFamily="2" charset="2"/>
              </a:rPr>
              <a:t>Android Studio | XAMP</a:t>
            </a:r>
          </a:p>
          <a:p>
            <a:r>
              <a:rPr lang="fr-FR" sz="1800" dirty="0">
                <a:sym typeface="Wingdings" panose="05000000000000000000" pitchFamily="2" charset="2"/>
              </a:rPr>
              <a:t>Dart | Framework Flutter | </a:t>
            </a:r>
            <a:r>
              <a:rPr lang="fr-FR" sz="1800" dirty="0" err="1">
                <a:sym typeface="Wingdings" panose="05000000000000000000" pitchFamily="2" charset="2"/>
              </a:rPr>
              <a:t>Material</a:t>
            </a:r>
            <a:r>
              <a:rPr lang="fr-FR" sz="1800" dirty="0">
                <a:sym typeface="Wingdings" panose="05000000000000000000" pitchFamily="2" charset="2"/>
              </a:rPr>
              <a:t> Design</a:t>
            </a:r>
          </a:p>
          <a:p>
            <a:r>
              <a:rPr lang="fr-FR" sz="1800" dirty="0">
                <a:sym typeface="Wingdings" panose="05000000000000000000" pitchFamily="2" charset="2"/>
              </a:rPr>
              <a:t>Localhost XAMP | </a:t>
            </a:r>
            <a:r>
              <a:rPr lang="fr-FR" sz="1800" dirty="0" err="1">
                <a:sym typeface="Wingdings" panose="05000000000000000000" pitchFamily="2" charset="2"/>
              </a:rPr>
              <a:t>MySql</a:t>
            </a:r>
            <a:endParaRPr lang="fr-FR" sz="1800" dirty="0">
              <a:sym typeface="Wingdings" panose="05000000000000000000" pitchFamily="2" charset="2"/>
            </a:endParaRPr>
          </a:p>
          <a:p>
            <a:r>
              <a:rPr lang="fr-FR" sz="1800" dirty="0">
                <a:sym typeface="Wingdings" panose="05000000000000000000" pitchFamily="2" charset="2"/>
              </a:rPr>
              <a:t>Connexion identifiant </a:t>
            </a:r>
            <a:r>
              <a:rPr lang="fr-FR" sz="1800" dirty="0" err="1">
                <a:sym typeface="Wingdings" panose="05000000000000000000" pitchFamily="2" charset="2"/>
              </a:rPr>
              <a:t>MySql</a:t>
            </a:r>
            <a:endParaRPr lang="fr-FR" sz="1800" dirty="0">
              <a:sym typeface="Wingdings" panose="05000000000000000000" pitchFamily="2" charset="2"/>
            </a:endParaRPr>
          </a:p>
          <a:p>
            <a:r>
              <a:rPr lang="fr-FR" sz="1800" dirty="0">
                <a:sym typeface="Wingdings" panose="05000000000000000000" pitchFamily="2" charset="2"/>
              </a:rPr>
              <a:t>Intuitive | Facilité</a:t>
            </a:r>
          </a:p>
        </p:txBody>
      </p: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265CB8F6-3FA4-A3C0-70E9-3BC15A351FB6}"/>
              </a:ext>
            </a:extLst>
          </p:cNvPr>
          <p:cNvGrpSpPr/>
          <p:nvPr/>
        </p:nvGrpSpPr>
        <p:grpSpPr>
          <a:xfrm>
            <a:off x="0" y="8951"/>
            <a:ext cx="12192000" cy="961618"/>
            <a:chOff x="10160" y="-11704"/>
            <a:chExt cx="12192000" cy="961618"/>
          </a:xfrm>
        </p:grpSpPr>
        <p:grpSp>
          <p:nvGrpSpPr>
            <p:cNvPr id="23" name="Groupe 22">
              <a:extLst>
                <a:ext uri="{FF2B5EF4-FFF2-40B4-BE49-F238E27FC236}">
                  <a16:creationId xmlns:a16="http://schemas.microsoft.com/office/drawing/2014/main" id="{A2ABF1AD-C085-9950-C35E-558699ABCFA5}"/>
                </a:ext>
              </a:extLst>
            </p:cNvPr>
            <p:cNvGrpSpPr/>
            <p:nvPr/>
          </p:nvGrpSpPr>
          <p:grpSpPr>
            <a:xfrm>
              <a:off x="10160" y="-11704"/>
              <a:ext cx="12192000" cy="961618"/>
              <a:chOff x="0" y="0"/>
              <a:chExt cx="12192000" cy="961618"/>
            </a:xfrm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548A194E-8FBB-E17D-099E-1CB97C1650DF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96161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9" name="Flèche : droite 28">
                <a:extLst>
                  <a:ext uri="{FF2B5EF4-FFF2-40B4-BE49-F238E27FC236}">
                    <a16:creationId xmlns:a16="http://schemas.microsoft.com/office/drawing/2014/main" id="{F8DF4898-6C07-0C30-3A16-B79BE96F279B}"/>
                  </a:ext>
                </a:extLst>
              </p:cNvPr>
              <p:cNvSpPr/>
              <p:nvPr/>
            </p:nvSpPr>
            <p:spPr>
              <a:xfrm>
                <a:off x="0" y="292485"/>
                <a:ext cx="12164323" cy="376649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002">
                <a:schemeClr val="dk2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0" name="Rectangle : coins arrondis 29">
                <a:extLst>
                  <a:ext uri="{FF2B5EF4-FFF2-40B4-BE49-F238E27FC236}">
                    <a16:creationId xmlns:a16="http://schemas.microsoft.com/office/drawing/2014/main" id="{D0255419-F5CA-218D-2C17-58AC70E052BF}"/>
                  </a:ext>
                </a:extLst>
              </p:cNvPr>
              <p:cNvSpPr/>
              <p:nvPr/>
            </p:nvSpPr>
            <p:spPr>
              <a:xfrm>
                <a:off x="282303" y="263745"/>
                <a:ext cx="1055746" cy="444915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Présentation personnelle</a:t>
                </a:r>
              </a:p>
            </p:txBody>
          </p:sp>
          <p:sp>
            <p:nvSpPr>
              <p:cNvPr id="31" name="Rectangle : coins arrondis 30">
                <a:extLst>
                  <a:ext uri="{FF2B5EF4-FFF2-40B4-BE49-F238E27FC236}">
                    <a16:creationId xmlns:a16="http://schemas.microsoft.com/office/drawing/2014/main" id="{C9A36FA0-242A-18AF-5E58-D65A8CDF4374}"/>
                  </a:ext>
                </a:extLst>
              </p:cNvPr>
              <p:cNvSpPr/>
              <p:nvPr/>
            </p:nvSpPr>
            <p:spPr>
              <a:xfrm>
                <a:off x="1652845" y="269044"/>
                <a:ext cx="1056433" cy="444915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Résumé des projets</a:t>
                </a:r>
              </a:p>
            </p:txBody>
          </p:sp>
          <p:sp>
            <p:nvSpPr>
              <p:cNvPr id="32" name="Rectangle : coins arrondis 31">
                <a:extLst>
                  <a:ext uri="{FF2B5EF4-FFF2-40B4-BE49-F238E27FC236}">
                    <a16:creationId xmlns:a16="http://schemas.microsoft.com/office/drawing/2014/main" id="{EC500076-8216-442A-2D2D-A0EDACCC51F3}"/>
                  </a:ext>
                </a:extLst>
              </p:cNvPr>
              <p:cNvSpPr/>
              <p:nvPr/>
            </p:nvSpPr>
            <p:spPr>
              <a:xfrm>
                <a:off x="3074237" y="279998"/>
                <a:ext cx="1055746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Cahier des charges</a:t>
                </a:r>
              </a:p>
            </p:txBody>
          </p:sp>
          <p:sp>
            <p:nvSpPr>
              <p:cNvPr id="33" name="Rectangle : coins arrondis 32">
                <a:extLst>
                  <a:ext uri="{FF2B5EF4-FFF2-40B4-BE49-F238E27FC236}">
                    <a16:creationId xmlns:a16="http://schemas.microsoft.com/office/drawing/2014/main" id="{CF03F765-4F47-6EDB-7910-F77F31C47D15}"/>
                  </a:ext>
                </a:extLst>
              </p:cNvPr>
              <p:cNvSpPr/>
              <p:nvPr/>
            </p:nvSpPr>
            <p:spPr>
              <a:xfrm>
                <a:off x="4558165" y="279998"/>
                <a:ext cx="1056433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Gestion de projet</a:t>
                </a:r>
              </a:p>
            </p:txBody>
          </p:sp>
          <p:sp>
            <p:nvSpPr>
              <p:cNvPr id="34" name="Rectangle : coins arrondis 33">
                <a:extLst>
                  <a:ext uri="{FF2B5EF4-FFF2-40B4-BE49-F238E27FC236}">
                    <a16:creationId xmlns:a16="http://schemas.microsoft.com/office/drawing/2014/main" id="{B91A0B1C-D438-4B20-CB81-F666CF352041}"/>
                  </a:ext>
                </a:extLst>
              </p:cNvPr>
              <p:cNvSpPr/>
              <p:nvPr/>
            </p:nvSpPr>
            <p:spPr>
              <a:xfrm>
                <a:off x="7569769" y="269223"/>
                <a:ext cx="1055746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Réalisation du candidat</a:t>
                </a:r>
              </a:p>
            </p:txBody>
          </p:sp>
          <p:sp>
            <p:nvSpPr>
              <p:cNvPr id="35" name="Rectangle : coins arrondis 34">
                <a:extLst>
                  <a:ext uri="{FF2B5EF4-FFF2-40B4-BE49-F238E27FC236}">
                    <a16:creationId xmlns:a16="http://schemas.microsoft.com/office/drawing/2014/main" id="{813E25D2-E387-4D16-A3E2-35B883E4531E}"/>
                  </a:ext>
                </a:extLst>
              </p:cNvPr>
              <p:cNvSpPr/>
              <p:nvPr/>
            </p:nvSpPr>
            <p:spPr>
              <a:xfrm>
                <a:off x="9091289" y="269223"/>
                <a:ext cx="1056433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Veille technologique</a:t>
                </a:r>
              </a:p>
            </p:txBody>
          </p:sp>
          <p:sp>
            <p:nvSpPr>
              <p:cNvPr id="36" name="Rectangle : coins arrondis 35">
                <a:extLst>
                  <a:ext uri="{FF2B5EF4-FFF2-40B4-BE49-F238E27FC236}">
                    <a16:creationId xmlns:a16="http://schemas.microsoft.com/office/drawing/2014/main" id="{C4586E45-3F18-CCC7-2E67-2ECC50190060}"/>
                  </a:ext>
                </a:extLst>
              </p:cNvPr>
              <p:cNvSpPr/>
              <p:nvPr/>
            </p:nvSpPr>
            <p:spPr>
              <a:xfrm>
                <a:off x="10586064" y="263745"/>
                <a:ext cx="1048786" cy="442000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Conclusion</a:t>
                </a:r>
              </a:p>
            </p:txBody>
          </p:sp>
        </p:grpSp>
        <p:sp>
          <p:nvSpPr>
            <p:cNvPr id="24" name="Rectangle : coins arrondis 23">
              <a:extLst>
                <a:ext uri="{FF2B5EF4-FFF2-40B4-BE49-F238E27FC236}">
                  <a16:creationId xmlns:a16="http://schemas.microsoft.com/office/drawing/2014/main" id="{961C1E09-1E1E-BF56-1727-22965F7E769D}"/>
                </a:ext>
              </a:extLst>
            </p:cNvPr>
            <p:cNvSpPr/>
            <p:nvPr/>
          </p:nvSpPr>
          <p:spPr>
            <a:xfrm>
              <a:off x="6060265" y="257519"/>
              <a:ext cx="1055746" cy="433961"/>
            </a:xfrm>
            <a:prstGeom prst="roundRect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900" dirty="0">
                  <a:solidFill>
                    <a:schemeClr val="bg1"/>
                  </a:solidFill>
                </a:rPr>
                <a:t>Spécifications fonctionnelles &amp; techniques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269131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5" grpId="0"/>
      <p:bldP spid="26" grpId="0"/>
      <p:bldP spid="28" grpId="0"/>
      <p:bldP spid="18" grpId="0"/>
      <p:bldP spid="21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re 18">
            <a:extLst>
              <a:ext uri="{FF2B5EF4-FFF2-40B4-BE49-F238E27FC236}">
                <a16:creationId xmlns:a16="http://schemas.microsoft.com/office/drawing/2014/main" id="{0530C6EC-AF6A-63B0-5C0C-5ED5C85DC3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137" y="668753"/>
            <a:ext cx="3850986" cy="1110286"/>
          </a:xfrm>
        </p:spPr>
        <p:txBody>
          <a:bodyPr>
            <a:normAutofit/>
          </a:bodyPr>
          <a:lstStyle/>
          <a:p>
            <a:r>
              <a:rPr lang="fr-FR" dirty="0"/>
              <a:t>Spécifications techniques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1A2DB8C-A8F2-031B-C6A0-53E0BC3BAFC0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fr-FR" noProof="0" dirty="0"/>
              <a:t>06/06/2023</a:t>
            </a: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324CD6A-FB6D-AE23-9BA9-6EC1FDB49084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fr-FR" dirty="0">
                <a:solidFill>
                  <a:schemeClr val="tx1">
                    <a:lumMod val="65000"/>
                  </a:schemeClr>
                </a:solidFill>
              </a:rPr>
              <a:t>Diaporama Oral Titre Concepteur Développeur d’Application</a:t>
            </a:r>
            <a:endParaRPr lang="fr-FR" noProof="0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6DC36FE-C0A0-61C2-BB36-5D94C32331A7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pPr rtl="0"/>
            <a:fld id="{9FF96520-E4CE-4EAD-8ABF-1D2297D6B3AA}" type="slidenum">
              <a:rPr lang="fr-FR" noProof="0" smtClean="0"/>
              <a:pPr rtl="0"/>
              <a:t>27</a:t>
            </a:fld>
            <a:endParaRPr lang="fr-FR" noProof="0"/>
          </a:p>
        </p:txBody>
      </p:sp>
      <p:sp>
        <p:nvSpPr>
          <p:cNvPr id="4" name="Titre 18">
            <a:extLst>
              <a:ext uri="{FF2B5EF4-FFF2-40B4-BE49-F238E27FC236}">
                <a16:creationId xmlns:a16="http://schemas.microsoft.com/office/drawing/2014/main" id="{E3671FD7-507A-07A3-CB07-49AE99084D15}"/>
              </a:ext>
            </a:extLst>
          </p:cNvPr>
          <p:cNvSpPr txBox="1">
            <a:spLocks/>
          </p:cNvSpPr>
          <p:nvPr/>
        </p:nvSpPr>
        <p:spPr>
          <a:xfrm>
            <a:off x="3984165" y="1091682"/>
            <a:ext cx="8115698" cy="496514"/>
          </a:xfrm>
          <a:prstGeom prst="rect">
            <a:avLst/>
          </a:prstGeom>
        </p:spPr>
        <p:txBody>
          <a:bodyPr vert="horz" lIns="0" tIns="45720" rIns="91440" bIns="45720" rtlCol="0" anchor="b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Composants d’accès aux données : </a:t>
            </a:r>
            <a:r>
              <a:rPr lang="fr-FR" dirty="0" err="1"/>
              <a:t>Storeswap</a:t>
            </a:r>
            <a:r>
              <a:rPr lang="fr-FR" dirty="0"/>
              <a:t> web</a:t>
            </a:r>
          </a:p>
        </p:txBody>
      </p:sp>
      <p:sp>
        <p:nvSpPr>
          <p:cNvPr id="8" name="Sous-titre 2">
            <a:extLst>
              <a:ext uri="{FF2B5EF4-FFF2-40B4-BE49-F238E27FC236}">
                <a16:creationId xmlns:a16="http://schemas.microsoft.com/office/drawing/2014/main" id="{B58B78AE-A615-6CBD-E0EE-83D6A7FF0275}"/>
              </a:ext>
            </a:extLst>
          </p:cNvPr>
          <p:cNvSpPr txBox="1">
            <a:spLocks/>
          </p:cNvSpPr>
          <p:nvPr/>
        </p:nvSpPr>
        <p:spPr>
          <a:xfrm>
            <a:off x="174811" y="2193972"/>
            <a:ext cx="3212568" cy="365126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 err="1"/>
              <a:t>MySqlConfig</a:t>
            </a:r>
            <a:endParaRPr lang="fr-FR" sz="1800" dirty="0"/>
          </a:p>
        </p:txBody>
      </p:sp>
      <p:sp>
        <p:nvSpPr>
          <p:cNvPr id="25" name="Sous-titre 2">
            <a:extLst>
              <a:ext uri="{FF2B5EF4-FFF2-40B4-BE49-F238E27FC236}">
                <a16:creationId xmlns:a16="http://schemas.microsoft.com/office/drawing/2014/main" id="{4B390CDB-14B7-A647-8795-F153A15F9636}"/>
              </a:ext>
            </a:extLst>
          </p:cNvPr>
          <p:cNvSpPr txBox="1">
            <a:spLocks/>
          </p:cNvSpPr>
          <p:nvPr/>
        </p:nvSpPr>
        <p:spPr>
          <a:xfrm>
            <a:off x="174811" y="2877591"/>
            <a:ext cx="3212568" cy="365126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/>
              <a:t>Variables </a:t>
            </a:r>
            <a:r>
              <a:rPr lang="fr-FR" sz="1800" dirty="0" err="1"/>
              <a:t>ModelePDO</a:t>
            </a:r>
            <a:endParaRPr lang="fr-FR" sz="1800" dirty="0"/>
          </a:p>
        </p:txBody>
      </p:sp>
      <p:sp>
        <p:nvSpPr>
          <p:cNvPr id="26" name="Sous-titre 2">
            <a:extLst>
              <a:ext uri="{FF2B5EF4-FFF2-40B4-BE49-F238E27FC236}">
                <a16:creationId xmlns:a16="http://schemas.microsoft.com/office/drawing/2014/main" id="{09A9521E-847C-1AD0-AD74-DCA81A46E37F}"/>
              </a:ext>
            </a:extLst>
          </p:cNvPr>
          <p:cNvSpPr txBox="1">
            <a:spLocks/>
          </p:cNvSpPr>
          <p:nvPr/>
        </p:nvSpPr>
        <p:spPr>
          <a:xfrm>
            <a:off x="174811" y="3561209"/>
            <a:ext cx="3212568" cy="365126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/>
              <a:t>Méthode </a:t>
            </a:r>
            <a:r>
              <a:rPr lang="fr-FR" sz="1800" dirty="0" err="1"/>
              <a:t>seConnecter</a:t>
            </a:r>
            <a:r>
              <a:rPr lang="fr-FR" sz="1800" dirty="0"/>
              <a:t>()</a:t>
            </a: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986A84C9-3EC6-5DEE-0B5A-B49A78401D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3123" y="1872986"/>
            <a:ext cx="8033024" cy="3741572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6F74A806-DBBA-CDEC-3C91-ABCD4CAE1DA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5754" b="58136"/>
          <a:stretch/>
        </p:blipFill>
        <p:spPr>
          <a:xfrm>
            <a:off x="4309610" y="1872986"/>
            <a:ext cx="7214872" cy="3734407"/>
          </a:xfrm>
          <a:prstGeom prst="rect">
            <a:avLst/>
          </a:prstGeom>
        </p:spPr>
      </p:pic>
      <p:pic>
        <p:nvPicPr>
          <p:cNvPr id="27" name="Image 26">
            <a:extLst>
              <a:ext uri="{FF2B5EF4-FFF2-40B4-BE49-F238E27FC236}">
                <a16:creationId xmlns:a16="http://schemas.microsoft.com/office/drawing/2014/main" id="{FDEF6BF4-882F-8D0C-ACA2-EE031D2C65A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0000" b="9751"/>
          <a:stretch/>
        </p:blipFill>
        <p:spPr>
          <a:xfrm>
            <a:off x="3943123" y="2444480"/>
            <a:ext cx="8021704" cy="2963709"/>
          </a:xfrm>
          <a:prstGeom prst="rect">
            <a:avLst/>
          </a:prstGeom>
        </p:spPr>
      </p:pic>
      <p:grpSp>
        <p:nvGrpSpPr>
          <p:cNvPr id="18" name="Groupe 17">
            <a:extLst>
              <a:ext uri="{FF2B5EF4-FFF2-40B4-BE49-F238E27FC236}">
                <a16:creationId xmlns:a16="http://schemas.microsoft.com/office/drawing/2014/main" id="{C7A2DC19-76B4-28C6-406E-10D8B7F2729F}"/>
              </a:ext>
            </a:extLst>
          </p:cNvPr>
          <p:cNvGrpSpPr/>
          <p:nvPr/>
        </p:nvGrpSpPr>
        <p:grpSpPr>
          <a:xfrm>
            <a:off x="0" y="8951"/>
            <a:ext cx="12192000" cy="961618"/>
            <a:chOff x="10160" y="-11704"/>
            <a:chExt cx="12192000" cy="961618"/>
          </a:xfrm>
        </p:grpSpPr>
        <p:grpSp>
          <p:nvGrpSpPr>
            <p:cNvPr id="21" name="Groupe 20">
              <a:extLst>
                <a:ext uri="{FF2B5EF4-FFF2-40B4-BE49-F238E27FC236}">
                  <a16:creationId xmlns:a16="http://schemas.microsoft.com/office/drawing/2014/main" id="{86EA8051-1E39-4991-93D4-FF84889B03C6}"/>
                </a:ext>
              </a:extLst>
            </p:cNvPr>
            <p:cNvGrpSpPr/>
            <p:nvPr/>
          </p:nvGrpSpPr>
          <p:grpSpPr>
            <a:xfrm>
              <a:off x="10160" y="-11704"/>
              <a:ext cx="12192000" cy="961618"/>
              <a:chOff x="0" y="0"/>
              <a:chExt cx="12192000" cy="961618"/>
            </a:xfrm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AD6229BF-2C52-D5AD-56D8-3F971F622209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96161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9" name="Flèche : droite 28">
                <a:extLst>
                  <a:ext uri="{FF2B5EF4-FFF2-40B4-BE49-F238E27FC236}">
                    <a16:creationId xmlns:a16="http://schemas.microsoft.com/office/drawing/2014/main" id="{6C4695B4-2A50-50EC-C73B-BF13C748180A}"/>
                  </a:ext>
                </a:extLst>
              </p:cNvPr>
              <p:cNvSpPr/>
              <p:nvPr/>
            </p:nvSpPr>
            <p:spPr>
              <a:xfrm>
                <a:off x="0" y="292485"/>
                <a:ext cx="12164323" cy="376649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002">
                <a:schemeClr val="dk2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0" name="Rectangle : coins arrondis 29">
                <a:extLst>
                  <a:ext uri="{FF2B5EF4-FFF2-40B4-BE49-F238E27FC236}">
                    <a16:creationId xmlns:a16="http://schemas.microsoft.com/office/drawing/2014/main" id="{2A2A6646-A01D-B112-1040-B9565CBE07E3}"/>
                  </a:ext>
                </a:extLst>
              </p:cNvPr>
              <p:cNvSpPr/>
              <p:nvPr/>
            </p:nvSpPr>
            <p:spPr>
              <a:xfrm>
                <a:off x="282303" y="263745"/>
                <a:ext cx="1055746" cy="444915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Présentation personnelle</a:t>
                </a:r>
              </a:p>
            </p:txBody>
          </p:sp>
          <p:sp>
            <p:nvSpPr>
              <p:cNvPr id="31" name="Rectangle : coins arrondis 30">
                <a:extLst>
                  <a:ext uri="{FF2B5EF4-FFF2-40B4-BE49-F238E27FC236}">
                    <a16:creationId xmlns:a16="http://schemas.microsoft.com/office/drawing/2014/main" id="{7EB4A482-F698-32D2-3470-A14E655131E8}"/>
                  </a:ext>
                </a:extLst>
              </p:cNvPr>
              <p:cNvSpPr/>
              <p:nvPr/>
            </p:nvSpPr>
            <p:spPr>
              <a:xfrm>
                <a:off x="1652845" y="269044"/>
                <a:ext cx="1056433" cy="444915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Résumé des projets</a:t>
                </a:r>
              </a:p>
            </p:txBody>
          </p:sp>
          <p:sp>
            <p:nvSpPr>
              <p:cNvPr id="32" name="Rectangle : coins arrondis 31">
                <a:extLst>
                  <a:ext uri="{FF2B5EF4-FFF2-40B4-BE49-F238E27FC236}">
                    <a16:creationId xmlns:a16="http://schemas.microsoft.com/office/drawing/2014/main" id="{63C2220B-5ECA-F873-F835-762EEC09C0C1}"/>
                  </a:ext>
                </a:extLst>
              </p:cNvPr>
              <p:cNvSpPr/>
              <p:nvPr/>
            </p:nvSpPr>
            <p:spPr>
              <a:xfrm>
                <a:off x="3074237" y="279998"/>
                <a:ext cx="1055746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Cahier des charges</a:t>
                </a:r>
              </a:p>
            </p:txBody>
          </p:sp>
          <p:sp>
            <p:nvSpPr>
              <p:cNvPr id="33" name="Rectangle : coins arrondis 32">
                <a:extLst>
                  <a:ext uri="{FF2B5EF4-FFF2-40B4-BE49-F238E27FC236}">
                    <a16:creationId xmlns:a16="http://schemas.microsoft.com/office/drawing/2014/main" id="{87C0A804-3F38-5CA6-6A69-C070D47769DA}"/>
                  </a:ext>
                </a:extLst>
              </p:cNvPr>
              <p:cNvSpPr/>
              <p:nvPr/>
            </p:nvSpPr>
            <p:spPr>
              <a:xfrm>
                <a:off x="4558165" y="279998"/>
                <a:ext cx="1056433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Gestion de projet</a:t>
                </a:r>
              </a:p>
            </p:txBody>
          </p:sp>
          <p:sp>
            <p:nvSpPr>
              <p:cNvPr id="34" name="Rectangle : coins arrondis 33">
                <a:extLst>
                  <a:ext uri="{FF2B5EF4-FFF2-40B4-BE49-F238E27FC236}">
                    <a16:creationId xmlns:a16="http://schemas.microsoft.com/office/drawing/2014/main" id="{758D18F0-D6B2-FAE3-1FAF-7EDA0D2DB377}"/>
                  </a:ext>
                </a:extLst>
              </p:cNvPr>
              <p:cNvSpPr/>
              <p:nvPr/>
            </p:nvSpPr>
            <p:spPr>
              <a:xfrm>
                <a:off x="7569769" y="269223"/>
                <a:ext cx="1055746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Réalisation du candidat</a:t>
                </a:r>
              </a:p>
            </p:txBody>
          </p:sp>
          <p:sp>
            <p:nvSpPr>
              <p:cNvPr id="35" name="Rectangle : coins arrondis 34">
                <a:extLst>
                  <a:ext uri="{FF2B5EF4-FFF2-40B4-BE49-F238E27FC236}">
                    <a16:creationId xmlns:a16="http://schemas.microsoft.com/office/drawing/2014/main" id="{6318B9AE-C9BD-700B-ACD0-A19167BA007E}"/>
                  </a:ext>
                </a:extLst>
              </p:cNvPr>
              <p:cNvSpPr/>
              <p:nvPr/>
            </p:nvSpPr>
            <p:spPr>
              <a:xfrm>
                <a:off x="9091289" y="269223"/>
                <a:ext cx="1056433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Veille technologique</a:t>
                </a:r>
              </a:p>
            </p:txBody>
          </p:sp>
          <p:sp>
            <p:nvSpPr>
              <p:cNvPr id="36" name="Rectangle : coins arrondis 35">
                <a:extLst>
                  <a:ext uri="{FF2B5EF4-FFF2-40B4-BE49-F238E27FC236}">
                    <a16:creationId xmlns:a16="http://schemas.microsoft.com/office/drawing/2014/main" id="{D62E8106-821A-EAA5-4F74-E2420AEF5E20}"/>
                  </a:ext>
                </a:extLst>
              </p:cNvPr>
              <p:cNvSpPr/>
              <p:nvPr/>
            </p:nvSpPr>
            <p:spPr>
              <a:xfrm>
                <a:off x="10586064" y="263745"/>
                <a:ext cx="1048786" cy="442000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Conclusion</a:t>
                </a:r>
              </a:p>
            </p:txBody>
          </p:sp>
        </p:grpSp>
        <p:sp>
          <p:nvSpPr>
            <p:cNvPr id="24" name="Rectangle : coins arrondis 23">
              <a:extLst>
                <a:ext uri="{FF2B5EF4-FFF2-40B4-BE49-F238E27FC236}">
                  <a16:creationId xmlns:a16="http://schemas.microsoft.com/office/drawing/2014/main" id="{87873012-7772-AEE3-433B-3C27506040F8}"/>
                </a:ext>
              </a:extLst>
            </p:cNvPr>
            <p:cNvSpPr/>
            <p:nvPr/>
          </p:nvSpPr>
          <p:spPr>
            <a:xfrm>
              <a:off x="6060265" y="257519"/>
              <a:ext cx="1055746" cy="433961"/>
            </a:xfrm>
            <a:prstGeom prst="roundRect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900" dirty="0">
                  <a:solidFill>
                    <a:schemeClr val="bg1"/>
                  </a:solidFill>
                </a:rPr>
                <a:t>Spécifications fonctionnelles &amp; techniques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78591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re 18">
            <a:extLst>
              <a:ext uri="{FF2B5EF4-FFF2-40B4-BE49-F238E27FC236}">
                <a16:creationId xmlns:a16="http://schemas.microsoft.com/office/drawing/2014/main" id="{0530C6EC-AF6A-63B0-5C0C-5ED5C85DC3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137" y="668753"/>
            <a:ext cx="3850986" cy="1110286"/>
          </a:xfrm>
        </p:spPr>
        <p:txBody>
          <a:bodyPr>
            <a:normAutofit/>
          </a:bodyPr>
          <a:lstStyle/>
          <a:p>
            <a:r>
              <a:rPr lang="fr-FR" dirty="0"/>
              <a:t>Spécifications techniques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1A2DB8C-A8F2-031B-C6A0-53E0BC3BAFC0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fr-FR" noProof="0" dirty="0"/>
              <a:t>06/06/2023</a:t>
            </a: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324CD6A-FB6D-AE23-9BA9-6EC1FDB49084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fr-FR" dirty="0">
                <a:solidFill>
                  <a:schemeClr val="tx1">
                    <a:lumMod val="65000"/>
                  </a:schemeClr>
                </a:solidFill>
              </a:rPr>
              <a:t>Diaporama Oral Titre Concepteur Développeur d’Application</a:t>
            </a:r>
            <a:endParaRPr lang="fr-FR" noProof="0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6DC36FE-C0A0-61C2-BB36-5D94C32331A7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pPr rtl="0"/>
            <a:fld id="{9FF96520-E4CE-4EAD-8ABF-1D2297D6B3AA}" type="slidenum">
              <a:rPr lang="fr-FR" noProof="0" smtClean="0"/>
              <a:pPr rtl="0"/>
              <a:t>28</a:t>
            </a:fld>
            <a:endParaRPr lang="fr-FR" noProof="0"/>
          </a:p>
        </p:txBody>
      </p:sp>
      <p:sp>
        <p:nvSpPr>
          <p:cNvPr id="4" name="Titre 18">
            <a:extLst>
              <a:ext uri="{FF2B5EF4-FFF2-40B4-BE49-F238E27FC236}">
                <a16:creationId xmlns:a16="http://schemas.microsoft.com/office/drawing/2014/main" id="{E3671FD7-507A-07A3-CB07-49AE99084D15}"/>
              </a:ext>
            </a:extLst>
          </p:cNvPr>
          <p:cNvSpPr txBox="1">
            <a:spLocks/>
          </p:cNvSpPr>
          <p:nvPr/>
        </p:nvSpPr>
        <p:spPr>
          <a:xfrm>
            <a:off x="3984165" y="1091682"/>
            <a:ext cx="8115698" cy="496514"/>
          </a:xfrm>
          <a:prstGeom prst="rect">
            <a:avLst/>
          </a:prstGeom>
        </p:spPr>
        <p:txBody>
          <a:bodyPr vert="horz" lIns="0" tIns="45720" rIns="91440" bIns="45720" rtlCol="0" anchor="b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Composants d’accès aux données : IAPM DESKTOP</a:t>
            </a:r>
          </a:p>
        </p:txBody>
      </p:sp>
      <p:sp>
        <p:nvSpPr>
          <p:cNvPr id="8" name="Sous-titre 2">
            <a:extLst>
              <a:ext uri="{FF2B5EF4-FFF2-40B4-BE49-F238E27FC236}">
                <a16:creationId xmlns:a16="http://schemas.microsoft.com/office/drawing/2014/main" id="{B58B78AE-A615-6CBD-E0EE-83D6A7FF0275}"/>
              </a:ext>
            </a:extLst>
          </p:cNvPr>
          <p:cNvSpPr txBox="1">
            <a:spLocks/>
          </p:cNvSpPr>
          <p:nvPr/>
        </p:nvSpPr>
        <p:spPr>
          <a:xfrm>
            <a:off x="174811" y="2193972"/>
            <a:ext cx="3212568" cy="365126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 err="1"/>
              <a:t>GestionBDD</a:t>
            </a:r>
            <a:endParaRPr lang="fr-FR" sz="1800" dirty="0"/>
          </a:p>
        </p:txBody>
      </p:sp>
      <p:sp>
        <p:nvSpPr>
          <p:cNvPr id="25" name="Sous-titre 2">
            <a:extLst>
              <a:ext uri="{FF2B5EF4-FFF2-40B4-BE49-F238E27FC236}">
                <a16:creationId xmlns:a16="http://schemas.microsoft.com/office/drawing/2014/main" id="{4B390CDB-14B7-A647-8795-F153A15F9636}"/>
              </a:ext>
            </a:extLst>
          </p:cNvPr>
          <p:cNvSpPr txBox="1">
            <a:spLocks/>
          </p:cNvSpPr>
          <p:nvPr/>
        </p:nvSpPr>
        <p:spPr>
          <a:xfrm>
            <a:off x="174811" y="2877591"/>
            <a:ext cx="3212568" cy="365126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/>
              <a:t>Import </a:t>
            </a:r>
            <a:r>
              <a:rPr lang="fr-FR" sz="1800" dirty="0" err="1"/>
              <a:t>MySql.Data</a:t>
            </a:r>
            <a:endParaRPr lang="fr-FR" sz="1800" dirty="0"/>
          </a:p>
        </p:txBody>
      </p:sp>
      <p:sp>
        <p:nvSpPr>
          <p:cNvPr id="26" name="Sous-titre 2">
            <a:extLst>
              <a:ext uri="{FF2B5EF4-FFF2-40B4-BE49-F238E27FC236}">
                <a16:creationId xmlns:a16="http://schemas.microsoft.com/office/drawing/2014/main" id="{09A9521E-847C-1AD0-AD74-DCA81A46E37F}"/>
              </a:ext>
            </a:extLst>
          </p:cNvPr>
          <p:cNvSpPr txBox="1">
            <a:spLocks/>
          </p:cNvSpPr>
          <p:nvPr/>
        </p:nvSpPr>
        <p:spPr>
          <a:xfrm>
            <a:off x="174811" y="3561209"/>
            <a:ext cx="3212568" cy="365126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/>
              <a:t>Méthode </a:t>
            </a:r>
            <a:r>
              <a:rPr lang="fr-FR" sz="1800" dirty="0" err="1"/>
              <a:t>SeConnecter</a:t>
            </a:r>
            <a:r>
              <a:rPr lang="fr-FR" sz="1800" dirty="0"/>
              <a:t>()</a:t>
            </a:r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FB469679-FDC7-3240-C61F-EFA3F126AF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2864"/>
          <a:stretch/>
        </p:blipFill>
        <p:spPr>
          <a:xfrm>
            <a:off x="3819646" y="2074321"/>
            <a:ext cx="8280217" cy="1478062"/>
          </a:xfrm>
          <a:prstGeom prst="rect">
            <a:avLst/>
          </a:prstGeom>
        </p:spPr>
      </p:pic>
      <p:pic>
        <p:nvPicPr>
          <p:cNvPr id="28" name="Image 27">
            <a:extLst>
              <a:ext uri="{FF2B5EF4-FFF2-40B4-BE49-F238E27FC236}">
                <a16:creationId xmlns:a16="http://schemas.microsoft.com/office/drawing/2014/main" id="{D5AB4736-4B87-77E7-3E4F-3C999F22BD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6895" r="37342"/>
          <a:stretch/>
        </p:blipFill>
        <p:spPr>
          <a:xfrm>
            <a:off x="3822338" y="4038508"/>
            <a:ext cx="8277525" cy="1656190"/>
          </a:xfrm>
          <a:prstGeom prst="rect">
            <a:avLst/>
          </a:prstGeom>
        </p:spPr>
      </p:pic>
      <p:grpSp>
        <p:nvGrpSpPr>
          <p:cNvPr id="18" name="Groupe 17">
            <a:extLst>
              <a:ext uri="{FF2B5EF4-FFF2-40B4-BE49-F238E27FC236}">
                <a16:creationId xmlns:a16="http://schemas.microsoft.com/office/drawing/2014/main" id="{6E8C024D-76FF-4A5C-7F68-619FFDB34700}"/>
              </a:ext>
            </a:extLst>
          </p:cNvPr>
          <p:cNvGrpSpPr/>
          <p:nvPr/>
        </p:nvGrpSpPr>
        <p:grpSpPr>
          <a:xfrm>
            <a:off x="0" y="8951"/>
            <a:ext cx="12192000" cy="961618"/>
            <a:chOff x="10160" y="-11704"/>
            <a:chExt cx="12192000" cy="961618"/>
          </a:xfrm>
        </p:grpSpPr>
        <p:grpSp>
          <p:nvGrpSpPr>
            <p:cNvPr id="20" name="Groupe 19">
              <a:extLst>
                <a:ext uri="{FF2B5EF4-FFF2-40B4-BE49-F238E27FC236}">
                  <a16:creationId xmlns:a16="http://schemas.microsoft.com/office/drawing/2014/main" id="{9E385052-A412-9CE9-6733-BAA8FE4D0FA7}"/>
                </a:ext>
              </a:extLst>
            </p:cNvPr>
            <p:cNvGrpSpPr/>
            <p:nvPr/>
          </p:nvGrpSpPr>
          <p:grpSpPr>
            <a:xfrm>
              <a:off x="10160" y="-11704"/>
              <a:ext cx="12192000" cy="961618"/>
              <a:chOff x="0" y="0"/>
              <a:chExt cx="12192000" cy="961618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670FF321-BE77-45AD-8FFB-44C926B1BBAC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96161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7" name="Flèche : droite 26">
                <a:extLst>
                  <a:ext uri="{FF2B5EF4-FFF2-40B4-BE49-F238E27FC236}">
                    <a16:creationId xmlns:a16="http://schemas.microsoft.com/office/drawing/2014/main" id="{B621D19A-8DB4-7BDC-309A-DB7B641D4AD4}"/>
                  </a:ext>
                </a:extLst>
              </p:cNvPr>
              <p:cNvSpPr/>
              <p:nvPr/>
            </p:nvSpPr>
            <p:spPr>
              <a:xfrm>
                <a:off x="0" y="292485"/>
                <a:ext cx="12164323" cy="376649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002">
                <a:schemeClr val="dk2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9" name="Rectangle : coins arrondis 28">
                <a:extLst>
                  <a:ext uri="{FF2B5EF4-FFF2-40B4-BE49-F238E27FC236}">
                    <a16:creationId xmlns:a16="http://schemas.microsoft.com/office/drawing/2014/main" id="{FCAB613A-34CF-BFD1-AAEA-0ADA0AB1417A}"/>
                  </a:ext>
                </a:extLst>
              </p:cNvPr>
              <p:cNvSpPr/>
              <p:nvPr/>
            </p:nvSpPr>
            <p:spPr>
              <a:xfrm>
                <a:off x="282303" y="263745"/>
                <a:ext cx="1055746" cy="444915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Présentation personnelle</a:t>
                </a:r>
              </a:p>
            </p:txBody>
          </p:sp>
          <p:sp>
            <p:nvSpPr>
              <p:cNvPr id="30" name="Rectangle : coins arrondis 29">
                <a:extLst>
                  <a:ext uri="{FF2B5EF4-FFF2-40B4-BE49-F238E27FC236}">
                    <a16:creationId xmlns:a16="http://schemas.microsoft.com/office/drawing/2014/main" id="{DACC56C6-5D52-9BAD-AD6E-FAD6265DFBDC}"/>
                  </a:ext>
                </a:extLst>
              </p:cNvPr>
              <p:cNvSpPr/>
              <p:nvPr/>
            </p:nvSpPr>
            <p:spPr>
              <a:xfrm>
                <a:off x="1652845" y="269044"/>
                <a:ext cx="1056433" cy="444915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Résumé des projets</a:t>
                </a:r>
              </a:p>
            </p:txBody>
          </p:sp>
          <p:sp>
            <p:nvSpPr>
              <p:cNvPr id="31" name="Rectangle : coins arrondis 30">
                <a:extLst>
                  <a:ext uri="{FF2B5EF4-FFF2-40B4-BE49-F238E27FC236}">
                    <a16:creationId xmlns:a16="http://schemas.microsoft.com/office/drawing/2014/main" id="{8F059EDF-6FAE-355F-BB55-F811D3868DF9}"/>
                  </a:ext>
                </a:extLst>
              </p:cNvPr>
              <p:cNvSpPr/>
              <p:nvPr/>
            </p:nvSpPr>
            <p:spPr>
              <a:xfrm>
                <a:off x="3074237" y="279998"/>
                <a:ext cx="1055746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Cahier des charges</a:t>
                </a:r>
              </a:p>
            </p:txBody>
          </p:sp>
          <p:sp>
            <p:nvSpPr>
              <p:cNvPr id="32" name="Rectangle : coins arrondis 31">
                <a:extLst>
                  <a:ext uri="{FF2B5EF4-FFF2-40B4-BE49-F238E27FC236}">
                    <a16:creationId xmlns:a16="http://schemas.microsoft.com/office/drawing/2014/main" id="{D43EE6FD-0020-6448-95E7-88B427AA5149}"/>
                  </a:ext>
                </a:extLst>
              </p:cNvPr>
              <p:cNvSpPr/>
              <p:nvPr/>
            </p:nvSpPr>
            <p:spPr>
              <a:xfrm>
                <a:off x="4558165" y="279998"/>
                <a:ext cx="1056433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Gestion de projet</a:t>
                </a:r>
              </a:p>
            </p:txBody>
          </p:sp>
          <p:sp>
            <p:nvSpPr>
              <p:cNvPr id="33" name="Rectangle : coins arrondis 32">
                <a:extLst>
                  <a:ext uri="{FF2B5EF4-FFF2-40B4-BE49-F238E27FC236}">
                    <a16:creationId xmlns:a16="http://schemas.microsoft.com/office/drawing/2014/main" id="{687502C0-8CD9-104D-BD7B-31F00A2EBC02}"/>
                  </a:ext>
                </a:extLst>
              </p:cNvPr>
              <p:cNvSpPr/>
              <p:nvPr/>
            </p:nvSpPr>
            <p:spPr>
              <a:xfrm>
                <a:off x="7569769" y="269223"/>
                <a:ext cx="1055746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Réalisation du candidat</a:t>
                </a:r>
              </a:p>
            </p:txBody>
          </p:sp>
          <p:sp>
            <p:nvSpPr>
              <p:cNvPr id="34" name="Rectangle : coins arrondis 33">
                <a:extLst>
                  <a:ext uri="{FF2B5EF4-FFF2-40B4-BE49-F238E27FC236}">
                    <a16:creationId xmlns:a16="http://schemas.microsoft.com/office/drawing/2014/main" id="{95C5AD87-C754-DCC1-64E2-3B1B7DB9025A}"/>
                  </a:ext>
                </a:extLst>
              </p:cNvPr>
              <p:cNvSpPr/>
              <p:nvPr/>
            </p:nvSpPr>
            <p:spPr>
              <a:xfrm>
                <a:off x="9091289" y="269223"/>
                <a:ext cx="1056433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Veille technologique</a:t>
                </a:r>
              </a:p>
            </p:txBody>
          </p:sp>
          <p:sp>
            <p:nvSpPr>
              <p:cNvPr id="35" name="Rectangle : coins arrondis 34">
                <a:extLst>
                  <a:ext uri="{FF2B5EF4-FFF2-40B4-BE49-F238E27FC236}">
                    <a16:creationId xmlns:a16="http://schemas.microsoft.com/office/drawing/2014/main" id="{BB8A2EFB-043E-4D6F-6924-F16ECA1D16AA}"/>
                  </a:ext>
                </a:extLst>
              </p:cNvPr>
              <p:cNvSpPr/>
              <p:nvPr/>
            </p:nvSpPr>
            <p:spPr>
              <a:xfrm>
                <a:off x="10586064" y="263745"/>
                <a:ext cx="1048786" cy="442000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Conclusion</a:t>
                </a:r>
              </a:p>
            </p:txBody>
          </p:sp>
        </p:grpSp>
        <p:sp>
          <p:nvSpPr>
            <p:cNvPr id="23" name="Rectangle : coins arrondis 22">
              <a:extLst>
                <a:ext uri="{FF2B5EF4-FFF2-40B4-BE49-F238E27FC236}">
                  <a16:creationId xmlns:a16="http://schemas.microsoft.com/office/drawing/2014/main" id="{1D237EA5-B26A-621D-4040-7BE8EC324E3E}"/>
                </a:ext>
              </a:extLst>
            </p:cNvPr>
            <p:cNvSpPr/>
            <p:nvPr/>
          </p:nvSpPr>
          <p:spPr>
            <a:xfrm>
              <a:off x="6060265" y="257519"/>
              <a:ext cx="1055746" cy="433961"/>
            </a:xfrm>
            <a:prstGeom prst="roundRect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900" dirty="0">
                  <a:solidFill>
                    <a:schemeClr val="bg1"/>
                  </a:solidFill>
                </a:rPr>
                <a:t>Spécifications fonctionnelles &amp; techniques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435041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re 18">
            <a:extLst>
              <a:ext uri="{FF2B5EF4-FFF2-40B4-BE49-F238E27FC236}">
                <a16:creationId xmlns:a16="http://schemas.microsoft.com/office/drawing/2014/main" id="{0530C6EC-AF6A-63B0-5C0C-5ED5C85DC3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137" y="668753"/>
            <a:ext cx="3850986" cy="1110286"/>
          </a:xfrm>
        </p:spPr>
        <p:txBody>
          <a:bodyPr>
            <a:normAutofit/>
          </a:bodyPr>
          <a:lstStyle/>
          <a:p>
            <a:r>
              <a:rPr lang="fr-FR" dirty="0"/>
              <a:t>Spécifications techniques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1A2DB8C-A8F2-031B-C6A0-53E0BC3BAFC0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fr-FR" noProof="0" dirty="0"/>
              <a:t>06/06/2023</a:t>
            </a: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324CD6A-FB6D-AE23-9BA9-6EC1FDB49084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fr-FR" dirty="0">
                <a:solidFill>
                  <a:schemeClr val="tx1">
                    <a:lumMod val="65000"/>
                  </a:schemeClr>
                </a:solidFill>
              </a:rPr>
              <a:t>Diaporama Oral Titre Concepteur Développeur d’Application</a:t>
            </a:r>
            <a:endParaRPr lang="fr-FR" noProof="0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6DC36FE-C0A0-61C2-BB36-5D94C32331A7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pPr rtl="0"/>
            <a:fld id="{9FF96520-E4CE-4EAD-8ABF-1D2297D6B3AA}" type="slidenum">
              <a:rPr lang="fr-FR" noProof="0" smtClean="0"/>
              <a:pPr rtl="0"/>
              <a:t>29</a:t>
            </a:fld>
            <a:endParaRPr lang="fr-FR" noProof="0"/>
          </a:p>
        </p:txBody>
      </p:sp>
      <p:sp>
        <p:nvSpPr>
          <p:cNvPr id="4" name="Titre 18">
            <a:extLst>
              <a:ext uri="{FF2B5EF4-FFF2-40B4-BE49-F238E27FC236}">
                <a16:creationId xmlns:a16="http://schemas.microsoft.com/office/drawing/2014/main" id="{E3671FD7-507A-07A3-CB07-49AE99084D15}"/>
              </a:ext>
            </a:extLst>
          </p:cNvPr>
          <p:cNvSpPr txBox="1">
            <a:spLocks/>
          </p:cNvSpPr>
          <p:nvPr/>
        </p:nvSpPr>
        <p:spPr>
          <a:xfrm>
            <a:off x="3984165" y="1091682"/>
            <a:ext cx="8115698" cy="496514"/>
          </a:xfrm>
          <a:prstGeom prst="rect">
            <a:avLst/>
          </a:prstGeom>
        </p:spPr>
        <p:txBody>
          <a:bodyPr vert="horz" lIns="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Modèle vue contrôleur : </a:t>
            </a:r>
            <a:r>
              <a:rPr lang="fr-FR" dirty="0" err="1"/>
              <a:t>storeswap</a:t>
            </a:r>
            <a:r>
              <a:rPr lang="fr-FR" dirty="0"/>
              <a:t> WEB</a:t>
            </a:r>
          </a:p>
        </p:txBody>
      </p:sp>
      <p:sp>
        <p:nvSpPr>
          <p:cNvPr id="8" name="Sous-titre 2">
            <a:extLst>
              <a:ext uri="{FF2B5EF4-FFF2-40B4-BE49-F238E27FC236}">
                <a16:creationId xmlns:a16="http://schemas.microsoft.com/office/drawing/2014/main" id="{B58B78AE-A615-6CBD-E0EE-83D6A7FF0275}"/>
              </a:ext>
            </a:extLst>
          </p:cNvPr>
          <p:cNvSpPr txBox="1">
            <a:spLocks/>
          </p:cNvSpPr>
          <p:nvPr/>
        </p:nvSpPr>
        <p:spPr>
          <a:xfrm>
            <a:off x="174811" y="2193972"/>
            <a:ext cx="3212568" cy="365126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/>
              <a:t>Modèle</a:t>
            </a:r>
          </a:p>
        </p:txBody>
      </p:sp>
      <p:sp>
        <p:nvSpPr>
          <p:cNvPr id="25" name="Sous-titre 2">
            <a:extLst>
              <a:ext uri="{FF2B5EF4-FFF2-40B4-BE49-F238E27FC236}">
                <a16:creationId xmlns:a16="http://schemas.microsoft.com/office/drawing/2014/main" id="{4B390CDB-14B7-A647-8795-F153A15F9636}"/>
              </a:ext>
            </a:extLst>
          </p:cNvPr>
          <p:cNvSpPr txBox="1">
            <a:spLocks/>
          </p:cNvSpPr>
          <p:nvPr/>
        </p:nvSpPr>
        <p:spPr>
          <a:xfrm>
            <a:off x="174811" y="2877591"/>
            <a:ext cx="3212568" cy="365126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/>
              <a:t>Vue</a:t>
            </a:r>
          </a:p>
        </p:txBody>
      </p:sp>
      <p:sp>
        <p:nvSpPr>
          <p:cNvPr id="26" name="Sous-titre 2">
            <a:extLst>
              <a:ext uri="{FF2B5EF4-FFF2-40B4-BE49-F238E27FC236}">
                <a16:creationId xmlns:a16="http://schemas.microsoft.com/office/drawing/2014/main" id="{09A9521E-847C-1AD0-AD74-DCA81A46E37F}"/>
              </a:ext>
            </a:extLst>
          </p:cNvPr>
          <p:cNvSpPr txBox="1">
            <a:spLocks/>
          </p:cNvSpPr>
          <p:nvPr/>
        </p:nvSpPr>
        <p:spPr>
          <a:xfrm>
            <a:off x="174811" y="3561209"/>
            <a:ext cx="3212568" cy="365126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/>
              <a:t>Contrôleur</a:t>
            </a: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6479DF35-96C7-0165-6D2B-ACC33208D4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7669" y="3245385"/>
            <a:ext cx="1913791" cy="1220529"/>
          </a:xfrm>
          <a:prstGeom prst="rect">
            <a:avLst/>
          </a:prstGeom>
          <a:ln w="41275">
            <a:solidFill>
              <a:srgbClr val="FF0000"/>
            </a:solidFill>
          </a:ln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862FEFE0-214C-CDA2-EB62-488D47D652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35785" y="3428401"/>
            <a:ext cx="3233772" cy="907725"/>
          </a:xfrm>
          <a:prstGeom prst="rect">
            <a:avLst/>
          </a:prstGeom>
        </p:spPr>
      </p:pic>
      <p:pic>
        <p:nvPicPr>
          <p:cNvPr id="27" name="Image 26">
            <a:extLst>
              <a:ext uri="{FF2B5EF4-FFF2-40B4-BE49-F238E27FC236}">
                <a16:creationId xmlns:a16="http://schemas.microsoft.com/office/drawing/2014/main" id="{3F4E2B9E-E267-4FC8-A46D-7C88014B01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35150" y="4400943"/>
            <a:ext cx="2042337" cy="2255715"/>
          </a:xfrm>
          <a:prstGeom prst="rect">
            <a:avLst/>
          </a:prstGeom>
        </p:spPr>
      </p:pic>
      <p:pic>
        <p:nvPicPr>
          <p:cNvPr id="30" name="Image 29">
            <a:extLst>
              <a:ext uri="{FF2B5EF4-FFF2-40B4-BE49-F238E27FC236}">
                <a16:creationId xmlns:a16="http://schemas.microsoft.com/office/drawing/2014/main" id="{E244B936-EB79-369A-9F05-3D1C33BF3D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35150" y="1834339"/>
            <a:ext cx="2042972" cy="1527937"/>
          </a:xfrm>
          <a:prstGeom prst="rect">
            <a:avLst/>
          </a:prstGeom>
        </p:spPr>
      </p:pic>
      <p:pic>
        <p:nvPicPr>
          <p:cNvPr id="32" name="Image 31">
            <a:extLst>
              <a:ext uri="{FF2B5EF4-FFF2-40B4-BE49-F238E27FC236}">
                <a16:creationId xmlns:a16="http://schemas.microsoft.com/office/drawing/2014/main" id="{733EFFA7-4955-C176-6427-ACF590E84F9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12591" y="1865802"/>
            <a:ext cx="1742023" cy="4490548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291E62B3-C466-5583-B064-BD512A5F5E02}"/>
              </a:ext>
            </a:extLst>
          </p:cNvPr>
          <p:cNvSpPr/>
          <p:nvPr/>
        </p:nvSpPr>
        <p:spPr>
          <a:xfrm>
            <a:off x="4140143" y="2067791"/>
            <a:ext cx="1442379" cy="8098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21" name="Groupe 20">
            <a:extLst>
              <a:ext uri="{FF2B5EF4-FFF2-40B4-BE49-F238E27FC236}">
                <a16:creationId xmlns:a16="http://schemas.microsoft.com/office/drawing/2014/main" id="{FC21147D-42AB-01F8-7F8B-309D7F548522}"/>
              </a:ext>
            </a:extLst>
          </p:cNvPr>
          <p:cNvGrpSpPr/>
          <p:nvPr/>
        </p:nvGrpSpPr>
        <p:grpSpPr>
          <a:xfrm>
            <a:off x="0" y="8951"/>
            <a:ext cx="12192000" cy="961618"/>
            <a:chOff x="10160" y="-11704"/>
            <a:chExt cx="12192000" cy="961618"/>
          </a:xfrm>
        </p:grpSpPr>
        <p:grpSp>
          <p:nvGrpSpPr>
            <p:cNvPr id="24" name="Groupe 23">
              <a:extLst>
                <a:ext uri="{FF2B5EF4-FFF2-40B4-BE49-F238E27FC236}">
                  <a16:creationId xmlns:a16="http://schemas.microsoft.com/office/drawing/2014/main" id="{C2385731-A7D2-422A-1B92-C5A1EFF43545}"/>
                </a:ext>
              </a:extLst>
            </p:cNvPr>
            <p:cNvGrpSpPr/>
            <p:nvPr/>
          </p:nvGrpSpPr>
          <p:grpSpPr>
            <a:xfrm>
              <a:off x="10160" y="-11704"/>
              <a:ext cx="12192000" cy="961618"/>
              <a:chOff x="0" y="0"/>
              <a:chExt cx="12192000" cy="961618"/>
            </a:xfrm>
          </p:grpSpPr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81259B82-EA02-1801-3F2D-3664F5673C61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96161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1" name="Flèche : droite 30">
                <a:extLst>
                  <a:ext uri="{FF2B5EF4-FFF2-40B4-BE49-F238E27FC236}">
                    <a16:creationId xmlns:a16="http://schemas.microsoft.com/office/drawing/2014/main" id="{5768CBE3-6ABC-841B-D5E1-5E31D3647AA7}"/>
                  </a:ext>
                </a:extLst>
              </p:cNvPr>
              <p:cNvSpPr/>
              <p:nvPr/>
            </p:nvSpPr>
            <p:spPr>
              <a:xfrm>
                <a:off x="0" y="292485"/>
                <a:ext cx="12164323" cy="376649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002">
                <a:schemeClr val="dk2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3" name="Rectangle : coins arrondis 32">
                <a:extLst>
                  <a:ext uri="{FF2B5EF4-FFF2-40B4-BE49-F238E27FC236}">
                    <a16:creationId xmlns:a16="http://schemas.microsoft.com/office/drawing/2014/main" id="{2C55A1EB-EAE9-788C-6342-5383091F1D51}"/>
                  </a:ext>
                </a:extLst>
              </p:cNvPr>
              <p:cNvSpPr/>
              <p:nvPr/>
            </p:nvSpPr>
            <p:spPr>
              <a:xfrm>
                <a:off x="282303" y="263745"/>
                <a:ext cx="1055746" cy="444915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Présentation personnelle</a:t>
                </a:r>
              </a:p>
            </p:txBody>
          </p:sp>
          <p:sp>
            <p:nvSpPr>
              <p:cNvPr id="34" name="Rectangle : coins arrondis 33">
                <a:extLst>
                  <a:ext uri="{FF2B5EF4-FFF2-40B4-BE49-F238E27FC236}">
                    <a16:creationId xmlns:a16="http://schemas.microsoft.com/office/drawing/2014/main" id="{61CE529E-D09C-16D1-4492-4EAB0B33E8D3}"/>
                  </a:ext>
                </a:extLst>
              </p:cNvPr>
              <p:cNvSpPr/>
              <p:nvPr/>
            </p:nvSpPr>
            <p:spPr>
              <a:xfrm>
                <a:off x="1652845" y="269044"/>
                <a:ext cx="1056433" cy="444915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Résumé des projets</a:t>
                </a:r>
              </a:p>
            </p:txBody>
          </p:sp>
          <p:sp>
            <p:nvSpPr>
              <p:cNvPr id="35" name="Rectangle : coins arrondis 34">
                <a:extLst>
                  <a:ext uri="{FF2B5EF4-FFF2-40B4-BE49-F238E27FC236}">
                    <a16:creationId xmlns:a16="http://schemas.microsoft.com/office/drawing/2014/main" id="{E90B2F75-EA23-7D02-B1D2-AE2AC30B9482}"/>
                  </a:ext>
                </a:extLst>
              </p:cNvPr>
              <p:cNvSpPr/>
              <p:nvPr/>
            </p:nvSpPr>
            <p:spPr>
              <a:xfrm>
                <a:off x="3074237" y="279998"/>
                <a:ext cx="1055746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Cahier des charges</a:t>
                </a:r>
              </a:p>
            </p:txBody>
          </p:sp>
          <p:sp>
            <p:nvSpPr>
              <p:cNvPr id="36" name="Rectangle : coins arrondis 35">
                <a:extLst>
                  <a:ext uri="{FF2B5EF4-FFF2-40B4-BE49-F238E27FC236}">
                    <a16:creationId xmlns:a16="http://schemas.microsoft.com/office/drawing/2014/main" id="{9A84F5AB-84F4-EBC2-EFFF-0B363C355A93}"/>
                  </a:ext>
                </a:extLst>
              </p:cNvPr>
              <p:cNvSpPr/>
              <p:nvPr/>
            </p:nvSpPr>
            <p:spPr>
              <a:xfrm>
                <a:off x="4558165" y="279998"/>
                <a:ext cx="1056433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Gestion de projet</a:t>
                </a:r>
              </a:p>
            </p:txBody>
          </p:sp>
          <p:sp>
            <p:nvSpPr>
              <p:cNvPr id="37" name="Rectangle : coins arrondis 36">
                <a:extLst>
                  <a:ext uri="{FF2B5EF4-FFF2-40B4-BE49-F238E27FC236}">
                    <a16:creationId xmlns:a16="http://schemas.microsoft.com/office/drawing/2014/main" id="{BBB5AA77-37DC-1AED-C523-B69F3621FF9A}"/>
                  </a:ext>
                </a:extLst>
              </p:cNvPr>
              <p:cNvSpPr/>
              <p:nvPr/>
            </p:nvSpPr>
            <p:spPr>
              <a:xfrm>
                <a:off x="7569769" y="269223"/>
                <a:ext cx="1055746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Réalisation du candidat</a:t>
                </a:r>
              </a:p>
            </p:txBody>
          </p:sp>
          <p:sp>
            <p:nvSpPr>
              <p:cNvPr id="38" name="Rectangle : coins arrondis 37">
                <a:extLst>
                  <a:ext uri="{FF2B5EF4-FFF2-40B4-BE49-F238E27FC236}">
                    <a16:creationId xmlns:a16="http://schemas.microsoft.com/office/drawing/2014/main" id="{62D5D5D2-B368-0757-0B02-C33ACB521FD7}"/>
                  </a:ext>
                </a:extLst>
              </p:cNvPr>
              <p:cNvSpPr/>
              <p:nvPr/>
            </p:nvSpPr>
            <p:spPr>
              <a:xfrm>
                <a:off x="9091289" y="269223"/>
                <a:ext cx="1056433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Veille technologique</a:t>
                </a:r>
              </a:p>
            </p:txBody>
          </p:sp>
          <p:sp>
            <p:nvSpPr>
              <p:cNvPr id="39" name="Rectangle : coins arrondis 38">
                <a:extLst>
                  <a:ext uri="{FF2B5EF4-FFF2-40B4-BE49-F238E27FC236}">
                    <a16:creationId xmlns:a16="http://schemas.microsoft.com/office/drawing/2014/main" id="{845644C8-AD4C-A117-6968-05B2B93215CF}"/>
                  </a:ext>
                </a:extLst>
              </p:cNvPr>
              <p:cNvSpPr/>
              <p:nvPr/>
            </p:nvSpPr>
            <p:spPr>
              <a:xfrm>
                <a:off x="10586064" y="263745"/>
                <a:ext cx="1048786" cy="442000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Conclusion</a:t>
                </a:r>
              </a:p>
            </p:txBody>
          </p:sp>
        </p:grpSp>
        <p:sp>
          <p:nvSpPr>
            <p:cNvPr id="28" name="Rectangle : coins arrondis 27">
              <a:extLst>
                <a:ext uri="{FF2B5EF4-FFF2-40B4-BE49-F238E27FC236}">
                  <a16:creationId xmlns:a16="http://schemas.microsoft.com/office/drawing/2014/main" id="{8C556523-9A8F-5E98-DA9F-E606D386B353}"/>
                </a:ext>
              </a:extLst>
            </p:cNvPr>
            <p:cNvSpPr/>
            <p:nvPr/>
          </p:nvSpPr>
          <p:spPr>
            <a:xfrm>
              <a:off x="6060265" y="257519"/>
              <a:ext cx="1055746" cy="433961"/>
            </a:xfrm>
            <a:prstGeom prst="roundRect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900" dirty="0">
                  <a:solidFill>
                    <a:schemeClr val="bg1"/>
                  </a:solidFill>
                </a:rPr>
                <a:t>Spécifications fonctionnelles &amp; techniques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577416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314642D-C189-AD8C-6138-3CD7710364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fr-FR" noProof="0" dirty="0"/>
              <a:t>06/06/2023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C560FC5-16A6-38CA-5945-D673989A6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 dirty="0"/>
              <a:t>Diaporama Oral Titre Concepteur Développeur d’Application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543DCFB-5BD7-B60C-9568-2B9D0F5735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9FF96520-E4CE-4EAD-8ABF-1D2297D6B3AA}" type="slidenum">
              <a:rPr lang="fr-FR" noProof="0" smtClean="0"/>
              <a:pPr rtl="0"/>
              <a:t>3</a:t>
            </a:fld>
            <a:endParaRPr lang="fr-FR" noProof="0"/>
          </a:p>
        </p:txBody>
      </p:sp>
      <p:sp>
        <p:nvSpPr>
          <p:cNvPr id="7" name="Titre 6">
            <a:extLst>
              <a:ext uri="{FF2B5EF4-FFF2-40B4-BE49-F238E27FC236}">
                <a16:creationId xmlns:a16="http://schemas.microsoft.com/office/drawing/2014/main" id="{2E18AF8B-C72E-00E8-DA1F-E5FA657EB0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1562" y="1195263"/>
            <a:ext cx="10134601" cy="924808"/>
          </a:xfrm>
        </p:spPr>
        <p:txBody>
          <a:bodyPr/>
          <a:lstStyle/>
          <a:p>
            <a:r>
              <a:rPr lang="fr-FR" dirty="0"/>
              <a:t>Présentation personnelle</a:t>
            </a:r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73DCF255-663F-C870-F07F-BB0A9C05B60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70965" y="2320242"/>
            <a:ext cx="1799279" cy="320381"/>
          </a:xfrm>
        </p:spPr>
        <p:txBody>
          <a:bodyPr/>
          <a:lstStyle/>
          <a:p>
            <a:r>
              <a:rPr lang="fr-FR" dirty="0"/>
              <a:t>Baccalauréat STMG</a:t>
            </a:r>
          </a:p>
        </p:txBody>
      </p:sp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6216FF83-A4C3-E63E-3609-5DB420E2E1E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71374" y="2581048"/>
            <a:ext cx="1798870" cy="361598"/>
          </a:xfrm>
        </p:spPr>
        <p:txBody>
          <a:bodyPr/>
          <a:lstStyle/>
          <a:p>
            <a:r>
              <a:rPr lang="fr-FR" dirty="0"/>
              <a:t>2019/2020</a:t>
            </a:r>
          </a:p>
        </p:txBody>
      </p:sp>
      <p:sp>
        <p:nvSpPr>
          <p:cNvPr id="25" name="Espace réservé du texte 24">
            <a:extLst>
              <a:ext uri="{FF2B5EF4-FFF2-40B4-BE49-F238E27FC236}">
                <a16:creationId xmlns:a16="http://schemas.microsoft.com/office/drawing/2014/main" id="{2FEA00D3-0FE3-8603-5979-18DA7EACEB4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5855961" y="4511944"/>
            <a:ext cx="605807" cy="320381"/>
          </a:xfrm>
        </p:spPr>
        <p:txBody>
          <a:bodyPr/>
          <a:lstStyle/>
          <a:p>
            <a:r>
              <a:rPr lang="fr-FR" dirty="0"/>
              <a:t>BTS SIO</a:t>
            </a:r>
          </a:p>
        </p:txBody>
      </p:sp>
      <p:sp>
        <p:nvSpPr>
          <p:cNvPr id="26" name="Espace réservé du texte 25">
            <a:extLst>
              <a:ext uri="{FF2B5EF4-FFF2-40B4-BE49-F238E27FC236}">
                <a16:creationId xmlns:a16="http://schemas.microsoft.com/office/drawing/2014/main" id="{7017F2AF-4E79-97D5-2E69-95EFB5561ED4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5490457" y="4768286"/>
            <a:ext cx="1336813" cy="361598"/>
          </a:xfrm>
        </p:spPr>
        <p:txBody>
          <a:bodyPr/>
          <a:lstStyle/>
          <a:p>
            <a:r>
              <a:rPr lang="fr-FR" dirty="0"/>
              <a:t>2020/2022</a:t>
            </a:r>
          </a:p>
        </p:txBody>
      </p:sp>
      <p:sp>
        <p:nvSpPr>
          <p:cNvPr id="65" name="Espace réservé du texte 8">
            <a:extLst>
              <a:ext uri="{FF2B5EF4-FFF2-40B4-BE49-F238E27FC236}">
                <a16:creationId xmlns:a16="http://schemas.microsoft.com/office/drawing/2014/main" id="{14E45EB4-EA0F-9AE9-5E08-F3483E3C53E1}"/>
              </a:ext>
            </a:extLst>
          </p:cNvPr>
          <p:cNvSpPr txBox="1">
            <a:spLocks/>
          </p:cNvSpPr>
          <p:nvPr/>
        </p:nvSpPr>
        <p:spPr>
          <a:xfrm>
            <a:off x="9728020" y="2320242"/>
            <a:ext cx="1799279" cy="320381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err="1"/>
              <a:t>Bachelor</a:t>
            </a:r>
            <a:r>
              <a:rPr lang="fr-FR" dirty="0"/>
              <a:t> CDA</a:t>
            </a:r>
          </a:p>
        </p:txBody>
      </p:sp>
      <p:sp>
        <p:nvSpPr>
          <p:cNvPr id="66" name="Espace réservé du texte 9">
            <a:extLst>
              <a:ext uri="{FF2B5EF4-FFF2-40B4-BE49-F238E27FC236}">
                <a16:creationId xmlns:a16="http://schemas.microsoft.com/office/drawing/2014/main" id="{EC4FE0CF-A689-C911-9958-F8A832020B28}"/>
              </a:ext>
            </a:extLst>
          </p:cNvPr>
          <p:cNvSpPr txBox="1">
            <a:spLocks/>
          </p:cNvSpPr>
          <p:nvPr/>
        </p:nvSpPr>
        <p:spPr>
          <a:xfrm>
            <a:off x="9728429" y="2581048"/>
            <a:ext cx="1798870" cy="361598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2022/2023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64438341-1850-92BB-3D57-928A3BB39102}"/>
              </a:ext>
            </a:extLst>
          </p:cNvPr>
          <p:cNvSpPr/>
          <p:nvPr/>
        </p:nvSpPr>
        <p:spPr>
          <a:xfrm>
            <a:off x="0" y="2998959"/>
            <a:ext cx="12192000" cy="1380324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8" name="Organigramme : Données 67">
            <a:extLst>
              <a:ext uri="{FF2B5EF4-FFF2-40B4-BE49-F238E27FC236}">
                <a16:creationId xmlns:a16="http://schemas.microsoft.com/office/drawing/2014/main" id="{E654969C-C3F8-2219-957F-EDD53B2BFF02}"/>
              </a:ext>
            </a:extLst>
          </p:cNvPr>
          <p:cNvSpPr/>
          <p:nvPr/>
        </p:nvSpPr>
        <p:spPr>
          <a:xfrm>
            <a:off x="3405084" y="2998959"/>
            <a:ext cx="352631" cy="1380324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2656 w 10000"/>
              <a:gd name="connsiteY3" fmla="*/ 10000 h 10000"/>
              <a:gd name="connsiteX4" fmla="*/ 0 w 10000"/>
              <a:gd name="connsiteY4" fmla="*/ 10000 h 10000"/>
              <a:gd name="connsiteX0" fmla="*/ 0 w 5278"/>
              <a:gd name="connsiteY0" fmla="*/ 10000 h 10000"/>
              <a:gd name="connsiteX1" fmla="*/ 2000 w 5278"/>
              <a:gd name="connsiteY1" fmla="*/ 0 h 10000"/>
              <a:gd name="connsiteX2" fmla="*/ 5278 w 5278"/>
              <a:gd name="connsiteY2" fmla="*/ 195 h 10000"/>
              <a:gd name="connsiteX3" fmla="*/ 2656 w 5278"/>
              <a:gd name="connsiteY3" fmla="*/ 10000 h 10000"/>
              <a:gd name="connsiteX4" fmla="*/ 0 w 5278"/>
              <a:gd name="connsiteY4" fmla="*/ 10000 h 10000"/>
              <a:gd name="connsiteX0" fmla="*/ 0 w 8466"/>
              <a:gd name="connsiteY0" fmla="*/ 10000 h 10000"/>
              <a:gd name="connsiteX1" fmla="*/ 3789 w 8466"/>
              <a:gd name="connsiteY1" fmla="*/ 0 h 10000"/>
              <a:gd name="connsiteX2" fmla="*/ 8466 w 8466"/>
              <a:gd name="connsiteY2" fmla="*/ 158 h 10000"/>
              <a:gd name="connsiteX3" fmla="*/ 5032 w 8466"/>
              <a:gd name="connsiteY3" fmla="*/ 10000 h 10000"/>
              <a:gd name="connsiteX4" fmla="*/ 0 w 8466"/>
              <a:gd name="connsiteY4" fmla="*/ 10000 h 10000"/>
              <a:gd name="connsiteX0" fmla="*/ 0 w 11121"/>
              <a:gd name="connsiteY0" fmla="*/ 10000 h 10000"/>
              <a:gd name="connsiteX1" fmla="*/ 4476 w 11121"/>
              <a:gd name="connsiteY1" fmla="*/ 0 h 10000"/>
              <a:gd name="connsiteX2" fmla="*/ 11121 w 11121"/>
              <a:gd name="connsiteY2" fmla="*/ 17 h 10000"/>
              <a:gd name="connsiteX3" fmla="*/ 5944 w 11121"/>
              <a:gd name="connsiteY3" fmla="*/ 10000 h 10000"/>
              <a:gd name="connsiteX4" fmla="*/ 0 w 11121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21" h="10000">
                <a:moveTo>
                  <a:pt x="0" y="10000"/>
                </a:moveTo>
                <a:lnTo>
                  <a:pt x="4476" y="0"/>
                </a:lnTo>
                <a:lnTo>
                  <a:pt x="11121" y="17"/>
                </a:lnTo>
                <a:lnTo>
                  <a:pt x="5944" y="10000"/>
                </a:lnTo>
                <a:lnTo>
                  <a:pt x="0" y="10000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0" name="Organigramme : Données 67">
            <a:extLst>
              <a:ext uri="{FF2B5EF4-FFF2-40B4-BE49-F238E27FC236}">
                <a16:creationId xmlns:a16="http://schemas.microsoft.com/office/drawing/2014/main" id="{B0BFDDCD-C8A7-1D7D-B7B1-D4B5B5DBBF49}"/>
              </a:ext>
            </a:extLst>
          </p:cNvPr>
          <p:cNvSpPr/>
          <p:nvPr/>
        </p:nvSpPr>
        <p:spPr>
          <a:xfrm>
            <a:off x="8434287" y="2998959"/>
            <a:ext cx="352631" cy="1380324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2656 w 10000"/>
              <a:gd name="connsiteY3" fmla="*/ 10000 h 10000"/>
              <a:gd name="connsiteX4" fmla="*/ 0 w 10000"/>
              <a:gd name="connsiteY4" fmla="*/ 10000 h 10000"/>
              <a:gd name="connsiteX0" fmla="*/ 0 w 5278"/>
              <a:gd name="connsiteY0" fmla="*/ 10000 h 10000"/>
              <a:gd name="connsiteX1" fmla="*/ 2000 w 5278"/>
              <a:gd name="connsiteY1" fmla="*/ 0 h 10000"/>
              <a:gd name="connsiteX2" fmla="*/ 5278 w 5278"/>
              <a:gd name="connsiteY2" fmla="*/ 195 h 10000"/>
              <a:gd name="connsiteX3" fmla="*/ 2656 w 5278"/>
              <a:gd name="connsiteY3" fmla="*/ 10000 h 10000"/>
              <a:gd name="connsiteX4" fmla="*/ 0 w 5278"/>
              <a:gd name="connsiteY4" fmla="*/ 10000 h 10000"/>
              <a:gd name="connsiteX0" fmla="*/ 0 w 8466"/>
              <a:gd name="connsiteY0" fmla="*/ 10000 h 10000"/>
              <a:gd name="connsiteX1" fmla="*/ 3789 w 8466"/>
              <a:gd name="connsiteY1" fmla="*/ 0 h 10000"/>
              <a:gd name="connsiteX2" fmla="*/ 8466 w 8466"/>
              <a:gd name="connsiteY2" fmla="*/ 158 h 10000"/>
              <a:gd name="connsiteX3" fmla="*/ 5032 w 8466"/>
              <a:gd name="connsiteY3" fmla="*/ 10000 h 10000"/>
              <a:gd name="connsiteX4" fmla="*/ 0 w 8466"/>
              <a:gd name="connsiteY4" fmla="*/ 10000 h 10000"/>
              <a:gd name="connsiteX0" fmla="*/ 0 w 11121"/>
              <a:gd name="connsiteY0" fmla="*/ 10000 h 10000"/>
              <a:gd name="connsiteX1" fmla="*/ 4476 w 11121"/>
              <a:gd name="connsiteY1" fmla="*/ 0 h 10000"/>
              <a:gd name="connsiteX2" fmla="*/ 11121 w 11121"/>
              <a:gd name="connsiteY2" fmla="*/ 17 h 10000"/>
              <a:gd name="connsiteX3" fmla="*/ 5944 w 11121"/>
              <a:gd name="connsiteY3" fmla="*/ 10000 h 10000"/>
              <a:gd name="connsiteX4" fmla="*/ 0 w 11121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21" h="10000">
                <a:moveTo>
                  <a:pt x="0" y="10000"/>
                </a:moveTo>
                <a:lnTo>
                  <a:pt x="4476" y="0"/>
                </a:lnTo>
                <a:lnTo>
                  <a:pt x="11121" y="17"/>
                </a:lnTo>
                <a:lnTo>
                  <a:pt x="5944" y="10000"/>
                </a:lnTo>
                <a:lnTo>
                  <a:pt x="0" y="10000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1" name="Organigramme : Données 67">
            <a:extLst>
              <a:ext uri="{FF2B5EF4-FFF2-40B4-BE49-F238E27FC236}">
                <a16:creationId xmlns:a16="http://schemas.microsoft.com/office/drawing/2014/main" id="{FB287D87-A06F-9047-96B2-9E1F693E81C4}"/>
              </a:ext>
            </a:extLst>
          </p:cNvPr>
          <p:cNvSpPr/>
          <p:nvPr/>
        </p:nvSpPr>
        <p:spPr>
          <a:xfrm>
            <a:off x="5985724" y="2998959"/>
            <a:ext cx="220554" cy="1384328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2656 w 10000"/>
              <a:gd name="connsiteY3" fmla="*/ 10000 h 10000"/>
              <a:gd name="connsiteX4" fmla="*/ 0 w 10000"/>
              <a:gd name="connsiteY4" fmla="*/ 10000 h 10000"/>
              <a:gd name="connsiteX0" fmla="*/ 0 w 5278"/>
              <a:gd name="connsiteY0" fmla="*/ 10000 h 10000"/>
              <a:gd name="connsiteX1" fmla="*/ 2000 w 5278"/>
              <a:gd name="connsiteY1" fmla="*/ 0 h 10000"/>
              <a:gd name="connsiteX2" fmla="*/ 5278 w 5278"/>
              <a:gd name="connsiteY2" fmla="*/ 195 h 10000"/>
              <a:gd name="connsiteX3" fmla="*/ 2656 w 5278"/>
              <a:gd name="connsiteY3" fmla="*/ 10000 h 10000"/>
              <a:gd name="connsiteX4" fmla="*/ 0 w 5278"/>
              <a:gd name="connsiteY4" fmla="*/ 10000 h 10000"/>
              <a:gd name="connsiteX0" fmla="*/ 0 w 8466"/>
              <a:gd name="connsiteY0" fmla="*/ 10000 h 10000"/>
              <a:gd name="connsiteX1" fmla="*/ 3789 w 8466"/>
              <a:gd name="connsiteY1" fmla="*/ 0 h 10000"/>
              <a:gd name="connsiteX2" fmla="*/ 8466 w 8466"/>
              <a:gd name="connsiteY2" fmla="*/ 158 h 10000"/>
              <a:gd name="connsiteX3" fmla="*/ 5032 w 8466"/>
              <a:gd name="connsiteY3" fmla="*/ 10000 h 10000"/>
              <a:gd name="connsiteX4" fmla="*/ 0 w 8466"/>
              <a:gd name="connsiteY4" fmla="*/ 10000 h 10000"/>
              <a:gd name="connsiteX0" fmla="*/ 0 w 11121"/>
              <a:gd name="connsiteY0" fmla="*/ 10000 h 10000"/>
              <a:gd name="connsiteX1" fmla="*/ 4476 w 11121"/>
              <a:gd name="connsiteY1" fmla="*/ 0 h 10000"/>
              <a:gd name="connsiteX2" fmla="*/ 11121 w 11121"/>
              <a:gd name="connsiteY2" fmla="*/ 17 h 10000"/>
              <a:gd name="connsiteX3" fmla="*/ 5944 w 11121"/>
              <a:gd name="connsiteY3" fmla="*/ 10000 h 10000"/>
              <a:gd name="connsiteX4" fmla="*/ 0 w 11121"/>
              <a:gd name="connsiteY4" fmla="*/ 10000 h 10000"/>
              <a:gd name="connsiteX0" fmla="*/ 0 w 11121"/>
              <a:gd name="connsiteY0" fmla="*/ 10000 h 10000"/>
              <a:gd name="connsiteX1" fmla="*/ 4476 w 11121"/>
              <a:gd name="connsiteY1" fmla="*/ 0 h 10000"/>
              <a:gd name="connsiteX2" fmla="*/ 11121 w 11121"/>
              <a:gd name="connsiteY2" fmla="*/ 17 h 10000"/>
              <a:gd name="connsiteX3" fmla="*/ 5944 w 11121"/>
              <a:gd name="connsiteY3" fmla="*/ 10000 h 10000"/>
              <a:gd name="connsiteX4" fmla="*/ 0 w 11121"/>
              <a:gd name="connsiteY4" fmla="*/ 10000 h 10000"/>
              <a:gd name="connsiteX0" fmla="*/ 0 w 7196"/>
              <a:gd name="connsiteY0" fmla="*/ 10000 h 10000"/>
              <a:gd name="connsiteX1" fmla="*/ 4476 w 7196"/>
              <a:gd name="connsiteY1" fmla="*/ 0 h 10000"/>
              <a:gd name="connsiteX2" fmla="*/ 7196 w 7196"/>
              <a:gd name="connsiteY2" fmla="*/ 35 h 10000"/>
              <a:gd name="connsiteX3" fmla="*/ 5944 w 7196"/>
              <a:gd name="connsiteY3" fmla="*/ 10000 h 10000"/>
              <a:gd name="connsiteX4" fmla="*/ 0 w 7196"/>
              <a:gd name="connsiteY4" fmla="*/ 10000 h 10000"/>
              <a:gd name="connsiteX0" fmla="*/ 0 w 10000"/>
              <a:gd name="connsiteY0" fmla="*/ 10000 h 10000"/>
              <a:gd name="connsiteX1" fmla="*/ 6220 w 10000"/>
              <a:gd name="connsiteY1" fmla="*/ 0 h 10000"/>
              <a:gd name="connsiteX2" fmla="*/ 10000 w 10000"/>
              <a:gd name="connsiteY2" fmla="*/ 35 h 10000"/>
              <a:gd name="connsiteX3" fmla="*/ 3919 w 10000"/>
              <a:gd name="connsiteY3" fmla="*/ 9982 h 10000"/>
              <a:gd name="connsiteX4" fmla="*/ 0 w 10000"/>
              <a:gd name="connsiteY4" fmla="*/ 10000 h 10000"/>
              <a:gd name="connsiteX0" fmla="*/ 0 w 9666"/>
              <a:gd name="connsiteY0" fmla="*/ 10002 h 10002"/>
              <a:gd name="connsiteX1" fmla="*/ 6220 w 9666"/>
              <a:gd name="connsiteY1" fmla="*/ 2 h 10002"/>
              <a:gd name="connsiteX2" fmla="*/ 9666 w 9666"/>
              <a:gd name="connsiteY2" fmla="*/ 0 h 10002"/>
              <a:gd name="connsiteX3" fmla="*/ 3919 w 9666"/>
              <a:gd name="connsiteY3" fmla="*/ 9984 h 10002"/>
              <a:gd name="connsiteX4" fmla="*/ 0 w 9666"/>
              <a:gd name="connsiteY4" fmla="*/ 10002 h 10002"/>
              <a:gd name="connsiteX0" fmla="*/ 0 w 10000"/>
              <a:gd name="connsiteY0" fmla="*/ 10000 h 10037"/>
              <a:gd name="connsiteX1" fmla="*/ 6435 w 10000"/>
              <a:gd name="connsiteY1" fmla="*/ 2 h 10037"/>
              <a:gd name="connsiteX2" fmla="*/ 10000 w 10000"/>
              <a:gd name="connsiteY2" fmla="*/ 0 h 10037"/>
              <a:gd name="connsiteX3" fmla="*/ 3939 w 10000"/>
              <a:gd name="connsiteY3" fmla="*/ 10037 h 10037"/>
              <a:gd name="connsiteX4" fmla="*/ 0 w 10000"/>
              <a:gd name="connsiteY4" fmla="*/ 10000 h 10037"/>
              <a:gd name="connsiteX0" fmla="*/ 0 w 10000"/>
              <a:gd name="connsiteY0" fmla="*/ 10000 h 10055"/>
              <a:gd name="connsiteX1" fmla="*/ 6435 w 10000"/>
              <a:gd name="connsiteY1" fmla="*/ 2 h 10055"/>
              <a:gd name="connsiteX2" fmla="*/ 10000 w 10000"/>
              <a:gd name="connsiteY2" fmla="*/ 0 h 10055"/>
              <a:gd name="connsiteX3" fmla="*/ 3248 w 10000"/>
              <a:gd name="connsiteY3" fmla="*/ 10055 h 10055"/>
              <a:gd name="connsiteX4" fmla="*/ 0 w 10000"/>
              <a:gd name="connsiteY4" fmla="*/ 10000 h 10055"/>
              <a:gd name="connsiteX0" fmla="*/ 0 w 10000"/>
              <a:gd name="connsiteY0" fmla="*/ 10000 h 10000"/>
              <a:gd name="connsiteX1" fmla="*/ 6435 w 10000"/>
              <a:gd name="connsiteY1" fmla="*/ 2 h 10000"/>
              <a:gd name="connsiteX2" fmla="*/ 10000 w 10000"/>
              <a:gd name="connsiteY2" fmla="*/ 0 h 10000"/>
              <a:gd name="connsiteX3" fmla="*/ 3162 w 10000"/>
              <a:gd name="connsiteY3" fmla="*/ 9986 h 10000"/>
              <a:gd name="connsiteX4" fmla="*/ 0 w 10000"/>
              <a:gd name="connsiteY4" fmla="*/ 10000 h 10000"/>
              <a:gd name="connsiteX0" fmla="*/ 0 w 10000"/>
              <a:gd name="connsiteY0" fmla="*/ 10000 h 10041"/>
              <a:gd name="connsiteX1" fmla="*/ 6435 w 10000"/>
              <a:gd name="connsiteY1" fmla="*/ 2 h 10041"/>
              <a:gd name="connsiteX2" fmla="*/ 10000 w 10000"/>
              <a:gd name="connsiteY2" fmla="*/ 0 h 10041"/>
              <a:gd name="connsiteX3" fmla="*/ 3162 w 10000"/>
              <a:gd name="connsiteY3" fmla="*/ 10041 h 10041"/>
              <a:gd name="connsiteX4" fmla="*/ 0 w 10000"/>
              <a:gd name="connsiteY4" fmla="*/ 10000 h 10041"/>
              <a:gd name="connsiteX0" fmla="*/ 0 w 10000"/>
              <a:gd name="connsiteY0" fmla="*/ 10000 h 10000"/>
              <a:gd name="connsiteX1" fmla="*/ 6435 w 10000"/>
              <a:gd name="connsiteY1" fmla="*/ 2 h 10000"/>
              <a:gd name="connsiteX2" fmla="*/ 10000 w 10000"/>
              <a:gd name="connsiteY2" fmla="*/ 0 h 10000"/>
              <a:gd name="connsiteX3" fmla="*/ 3162 w 10000"/>
              <a:gd name="connsiteY3" fmla="*/ 9986 h 10000"/>
              <a:gd name="connsiteX4" fmla="*/ 0 w 10000"/>
              <a:gd name="connsiteY4" fmla="*/ 10000 h 10000"/>
              <a:gd name="connsiteX0" fmla="*/ 0 w 10000"/>
              <a:gd name="connsiteY0" fmla="*/ 10000 h 10027"/>
              <a:gd name="connsiteX1" fmla="*/ 6435 w 10000"/>
              <a:gd name="connsiteY1" fmla="*/ 2 h 10027"/>
              <a:gd name="connsiteX2" fmla="*/ 10000 w 10000"/>
              <a:gd name="connsiteY2" fmla="*/ 0 h 10027"/>
              <a:gd name="connsiteX3" fmla="*/ 3076 w 10000"/>
              <a:gd name="connsiteY3" fmla="*/ 10027 h 10027"/>
              <a:gd name="connsiteX4" fmla="*/ 0 w 10000"/>
              <a:gd name="connsiteY4" fmla="*/ 10000 h 10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27">
                <a:moveTo>
                  <a:pt x="0" y="10000"/>
                </a:moveTo>
                <a:lnTo>
                  <a:pt x="6435" y="2"/>
                </a:lnTo>
                <a:lnTo>
                  <a:pt x="10000" y="0"/>
                </a:lnTo>
                <a:lnTo>
                  <a:pt x="3076" y="10027"/>
                </a:lnTo>
                <a:lnTo>
                  <a:pt x="0" y="10000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2" name="ZoneTexte 71">
            <a:extLst>
              <a:ext uri="{FF2B5EF4-FFF2-40B4-BE49-F238E27FC236}">
                <a16:creationId xmlns:a16="http://schemas.microsoft.com/office/drawing/2014/main" id="{D8A8842E-ADEF-92B8-6602-259D6CA833AA}"/>
              </a:ext>
            </a:extLst>
          </p:cNvPr>
          <p:cNvSpPr txBox="1"/>
          <p:nvPr/>
        </p:nvSpPr>
        <p:spPr>
          <a:xfrm>
            <a:off x="245950" y="3437170"/>
            <a:ext cx="30196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Lycée Polyvalent Marc Bloch</a:t>
            </a:r>
          </a:p>
        </p:txBody>
      </p:sp>
      <p:sp>
        <p:nvSpPr>
          <p:cNvPr id="73" name="ZoneTexte 72">
            <a:extLst>
              <a:ext uri="{FF2B5EF4-FFF2-40B4-BE49-F238E27FC236}">
                <a16:creationId xmlns:a16="http://schemas.microsoft.com/office/drawing/2014/main" id="{0A6823BD-0DB1-032F-005E-899D6335A057}"/>
              </a:ext>
            </a:extLst>
          </p:cNvPr>
          <p:cNvSpPr txBox="1"/>
          <p:nvPr/>
        </p:nvSpPr>
        <p:spPr>
          <a:xfrm>
            <a:off x="245950" y="3739826"/>
            <a:ext cx="30196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Sérignan</a:t>
            </a:r>
          </a:p>
        </p:txBody>
      </p:sp>
      <p:sp>
        <p:nvSpPr>
          <p:cNvPr id="75" name="Espace réservé du texte 24">
            <a:extLst>
              <a:ext uri="{FF2B5EF4-FFF2-40B4-BE49-F238E27FC236}">
                <a16:creationId xmlns:a16="http://schemas.microsoft.com/office/drawing/2014/main" id="{240ED731-ECC8-065E-97F8-220B3A2C77FE}"/>
              </a:ext>
            </a:extLst>
          </p:cNvPr>
          <p:cNvSpPr txBox="1">
            <a:spLocks/>
          </p:cNvSpPr>
          <p:nvPr/>
        </p:nvSpPr>
        <p:spPr>
          <a:xfrm>
            <a:off x="4584301" y="4522431"/>
            <a:ext cx="605807" cy="320381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Stage</a:t>
            </a:r>
          </a:p>
        </p:txBody>
      </p:sp>
      <p:sp>
        <p:nvSpPr>
          <p:cNvPr id="76" name="Espace réservé du texte 24">
            <a:extLst>
              <a:ext uri="{FF2B5EF4-FFF2-40B4-BE49-F238E27FC236}">
                <a16:creationId xmlns:a16="http://schemas.microsoft.com/office/drawing/2014/main" id="{5AC082AA-3993-B29C-C4C3-3BB9C50E8F37}"/>
              </a:ext>
            </a:extLst>
          </p:cNvPr>
          <p:cNvSpPr txBox="1">
            <a:spLocks/>
          </p:cNvSpPr>
          <p:nvPr/>
        </p:nvSpPr>
        <p:spPr>
          <a:xfrm>
            <a:off x="7049687" y="4504563"/>
            <a:ext cx="605807" cy="320381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Stage</a:t>
            </a:r>
          </a:p>
        </p:txBody>
      </p:sp>
      <p:sp>
        <p:nvSpPr>
          <p:cNvPr id="77" name="Espace réservé du texte 25">
            <a:extLst>
              <a:ext uri="{FF2B5EF4-FFF2-40B4-BE49-F238E27FC236}">
                <a16:creationId xmlns:a16="http://schemas.microsoft.com/office/drawing/2014/main" id="{34CBE91C-0354-E7E7-EF0B-217290228D29}"/>
              </a:ext>
            </a:extLst>
          </p:cNvPr>
          <p:cNvSpPr txBox="1">
            <a:spLocks/>
          </p:cNvSpPr>
          <p:nvPr/>
        </p:nvSpPr>
        <p:spPr>
          <a:xfrm>
            <a:off x="4608339" y="4768286"/>
            <a:ext cx="605806" cy="520552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05/2021 06/2021</a:t>
            </a:r>
          </a:p>
        </p:txBody>
      </p:sp>
      <p:sp>
        <p:nvSpPr>
          <p:cNvPr id="78" name="Espace réservé du texte 25">
            <a:extLst>
              <a:ext uri="{FF2B5EF4-FFF2-40B4-BE49-F238E27FC236}">
                <a16:creationId xmlns:a16="http://schemas.microsoft.com/office/drawing/2014/main" id="{DD98FEF6-6A8A-B7C9-696E-04DCFC631465}"/>
              </a:ext>
            </a:extLst>
          </p:cNvPr>
          <p:cNvSpPr txBox="1">
            <a:spLocks/>
          </p:cNvSpPr>
          <p:nvPr/>
        </p:nvSpPr>
        <p:spPr>
          <a:xfrm>
            <a:off x="7049688" y="4768286"/>
            <a:ext cx="605806" cy="520552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01/2022 02/2022</a:t>
            </a:r>
          </a:p>
        </p:txBody>
      </p:sp>
      <p:sp>
        <p:nvSpPr>
          <p:cNvPr id="79" name="ZoneTexte 78">
            <a:extLst>
              <a:ext uri="{FF2B5EF4-FFF2-40B4-BE49-F238E27FC236}">
                <a16:creationId xmlns:a16="http://schemas.microsoft.com/office/drawing/2014/main" id="{8A3C93E6-1A70-B7F0-A4F0-3D199218536F}"/>
              </a:ext>
            </a:extLst>
          </p:cNvPr>
          <p:cNvSpPr txBox="1"/>
          <p:nvPr/>
        </p:nvSpPr>
        <p:spPr>
          <a:xfrm>
            <a:off x="4175282" y="3438328"/>
            <a:ext cx="30196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ADSL Informatique</a:t>
            </a:r>
          </a:p>
        </p:txBody>
      </p:sp>
      <p:sp>
        <p:nvSpPr>
          <p:cNvPr id="80" name="ZoneTexte 79">
            <a:extLst>
              <a:ext uri="{FF2B5EF4-FFF2-40B4-BE49-F238E27FC236}">
                <a16:creationId xmlns:a16="http://schemas.microsoft.com/office/drawing/2014/main" id="{11A02062-3D02-94C4-0832-B6C21B27E928}"/>
              </a:ext>
            </a:extLst>
          </p:cNvPr>
          <p:cNvSpPr txBox="1"/>
          <p:nvPr/>
        </p:nvSpPr>
        <p:spPr>
          <a:xfrm>
            <a:off x="6639947" y="3444366"/>
            <a:ext cx="30196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ADSL Informatique</a:t>
            </a:r>
          </a:p>
        </p:txBody>
      </p:sp>
      <p:sp>
        <p:nvSpPr>
          <p:cNvPr id="81" name="ZoneTexte 80">
            <a:extLst>
              <a:ext uri="{FF2B5EF4-FFF2-40B4-BE49-F238E27FC236}">
                <a16:creationId xmlns:a16="http://schemas.microsoft.com/office/drawing/2014/main" id="{FEBDD498-818D-5F20-FAE6-6C51EE336A81}"/>
              </a:ext>
            </a:extLst>
          </p:cNvPr>
          <p:cNvSpPr txBox="1"/>
          <p:nvPr/>
        </p:nvSpPr>
        <p:spPr>
          <a:xfrm>
            <a:off x="4175282" y="3741103"/>
            <a:ext cx="30196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Sérignan</a:t>
            </a:r>
          </a:p>
        </p:txBody>
      </p:sp>
      <p:sp>
        <p:nvSpPr>
          <p:cNvPr id="82" name="ZoneTexte 81">
            <a:extLst>
              <a:ext uri="{FF2B5EF4-FFF2-40B4-BE49-F238E27FC236}">
                <a16:creationId xmlns:a16="http://schemas.microsoft.com/office/drawing/2014/main" id="{524E9935-8A2B-5205-65C3-849B1579530C}"/>
              </a:ext>
            </a:extLst>
          </p:cNvPr>
          <p:cNvSpPr txBox="1"/>
          <p:nvPr/>
        </p:nvSpPr>
        <p:spPr>
          <a:xfrm>
            <a:off x="6643599" y="3741493"/>
            <a:ext cx="30196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Sérignan</a:t>
            </a:r>
          </a:p>
        </p:txBody>
      </p:sp>
      <p:sp>
        <p:nvSpPr>
          <p:cNvPr id="83" name="ZoneTexte 82">
            <a:extLst>
              <a:ext uri="{FF2B5EF4-FFF2-40B4-BE49-F238E27FC236}">
                <a16:creationId xmlns:a16="http://schemas.microsoft.com/office/drawing/2014/main" id="{F1CC1135-A7D2-7B1F-61C1-352AB4DE4A5A}"/>
              </a:ext>
            </a:extLst>
          </p:cNvPr>
          <p:cNvSpPr txBox="1"/>
          <p:nvPr/>
        </p:nvSpPr>
        <p:spPr>
          <a:xfrm>
            <a:off x="8927635" y="3448347"/>
            <a:ext cx="30196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EPSI Ecole d’Ingénierie Informatique</a:t>
            </a:r>
          </a:p>
        </p:txBody>
      </p:sp>
      <p:sp>
        <p:nvSpPr>
          <p:cNvPr id="84" name="ZoneTexte 83">
            <a:extLst>
              <a:ext uri="{FF2B5EF4-FFF2-40B4-BE49-F238E27FC236}">
                <a16:creationId xmlns:a16="http://schemas.microsoft.com/office/drawing/2014/main" id="{A152421D-E52C-A4C4-DC26-9B6A072643E9}"/>
              </a:ext>
            </a:extLst>
          </p:cNvPr>
          <p:cNvSpPr txBox="1"/>
          <p:nvPr/>
        </p:nvSpPr>
        <p:spPr>
          <a:xfrm>
            <a:off x="8926358" y="3739826"/>
            <a:ext cx="30196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Montpellier</a:t>
            </a:r>
          </a:p>
        </p:txBody>
      </p:sp>
      <p:grpSp>
        <p:nvGrpSpPr>
          <p:cNvPr id="28" name="Groupe 27">
            <a:extLst>
              <a:ext uri="{FF2B5EF4-FFF2-40B4-BE49-F238E27FC236}">
                <a16:creationId xmlns:a16="http://schemas.microsoft.com/office/drawing/2014/main" id="{3820BEBE-2F8D-CE67-25F0-91A1366F33F5}"/>
              </a:ext>
            </a:extLst>
          </p:cNvPr>
          <p:cNvGrpSpPr/>
          <p:nvPr/>
        </p:nvGrpSpPr>
        <p:grpSpPr>
          <a:xfrm>
            <a:off x="0" y="8951"/>
            <a:ext cx="12192000" cy="961618"/>
            <a:chOff x="10160" y="-11704"/>
            <a:chExt cx="12192000" cy="961618"/>
          </a:xfrm>
        </p:grpSpPr>
        <p:grpSp>
          <p:nvGrpSpPr>
            <p:cNvPr id="29" name="Groupe 28">
              <a:extLst>
                <a:ext uri="{FF2B5EF4-FFF2-40B4-BE49-F238E27FC236}">
                  <a16:creationId xmlns:a16="http://schemas.microsoft.com/office/drawing/2014/main" id="{3C8398AE-FC36-994D-6955-2A16934A6DC0}"/>
                </a:ext>
              </a:extLst>
            </p:cNvPr>
            <p:cNvGrpSpPr/>
            <p:nvPr/>
          </p:nvGrpSpPr>
          <p:grpSpPr>
            <a:xfrm>
              <a:off x="10160" y="-11704"/>
              <a:ext cx="12192000" cy="961618"/>
              <a:chOff x="0" y="0"/>
              <a:chExt cx="12192000" cy="961618"/>
            </a:xfrm>
          </p:grpSpPr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EABE8A39-3782-AEBF-7DD3-955C3B365C87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96161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2" name="Flèche : droite 31">
                <a:extLst>
                  <a:ext uri="{FF2B5EF4-FFF2-40B4-BE49-F238E27FC236}">
                    <a16:creationId xmlns:a16="http://schemas.microsoft.com/office/drawing/2014/main" id="{11BEC7C6-6990-C97B-BF92-217F34CE1C93}"/>
                  </a:ext>
                </a:extLst>
              </p:cNvPr>
              <p:cNvSpPr/>
              <p:nvPr/>
            </p:nvSpPr>
            <p:spPr>
              <a:xfrm>
                <a:off x="0" y="292485"/>
                <a:ext cx="12164323" cy="376649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002">
                <a:schemeClr val="dk2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3" name="Rectangle : coins arrondis 32">
                <a:extLst>
                  <a:ext uri="{FF2B5EF4-FFF2-40B4-BE49-F238E27FC236}">
                    <a16:creationId xmlns:a16="http://schemas.microsoft.com/office/drawing/2014/main" id="{5E129C69-601E-D556-12D3-B6919CA2785F}"/>
                  </a:ext>
                </a:extLst>
              </p:cNvPr>
              <p:cNvSpPr/>
              <p:nvPr/>
            </p:nvSpPr>
            <p:spPr>
              <a:xfrm>
                <a:off x="282303" y="263745"/>
                <a:ext cx="1055746" cy="444915"/>
              </a:xfrm>
              <a:prstGeom prst="roundRect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Présentation personnelle</a:t>
                </a:r>
              </a:p>
            </p:txBody>
          </p:sp>
          <p:sp>
            <p:nvSpPr>
              <p:cNvPr id="34" name="Rectangle : coins arrondis 33">
                <a:extLst>
                  <a:ext uri="{FF2B5EF4-FFF2-40B4-BE49-F238E27FC236}">
                    <a16:creationId xmlns:a16="http://schemas.microsoft.com/office/drawing/2014/main" id="{76AE84F3-971A-9BE6-964C-6957663A94B7}"/>
                  </a:ext>
                </a:extLst>
              </p:cNvPr>
              <p:cNvSpPr/>
              <p:nvPr/>
            </p:nvSpPr>
            <p:spPr>
              <a:xfrm>
                <a:off x="1652845" y="269044"/>
                <a:ext cx="1056433" cy="444915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Résumé des projets</a:t>
                </a:r>
              </a:p>
            </p:txBody>
          </p:sp>
          <p:sp>
            <p:nvSpPr>
              <p:cNvPr id="35" name="Rectangle : coins arrondis 34">
                <a:extLst>
                  <a:ext uri="{FF2B5EF4-FFF2-40B4-BE49-F238E27FC236}">
                    <a16:creationId xmlns:a16="http://schemas.microsoft.com/office/drawing/2014/main" id="{204AA3B7-B1AD-70CA-87F0-11C7C52F46BD}"/>
                  </a:ext>
                </a:extLst>
              </p:cNvPr>
              <p:cNvSpPr/>
              <p:nvPr/>
            </p:nvSpPr>
            <p:spPr>
              <a:xfrm>
                <a:off x="3074237" y="279998"/>
                <a:ext cx="1055746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Cahier des charges</a:t>
                </a:r>
              </a:p>
            </p:txBody>
          </p:sp>
          <p:sp>
            <p:nvSpPr>
              <p:cNvPr id="36" name="Rectangle : coins arrondis 35">
                <a:extLst>
                  <a:ext uri="{FF2B5EF4-FFF2-40B4-BE49-F238E27FC236}">
                    <a16:creationId xmlns:a16="http://schemas.microsoft.com/office/drawing/2014/main" id="{2ABDDDE4-B985-0D4C-AEBF-0C346DFA0882}"/>
                  </a:ext>
                </a:extLst>
              </p:cNvPr>
              <p:cNvSpPr/>
              <p:nvPr/>
            </p:nvSpPr>
            <p:spPr>
              <a:xfrm>
                <a:off x="4558165" y="279998"/>
                <a:ext cx="1056433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Gestion de projet</a:t>
                </a:r>
              </a:p>
            </p:txBody>
          </p:sp>
          <p:sp>
            <p:nvSpPr>
              <p:cNvPr id="37" name="Rectangle : coins arrondis 36">
                <a:extLst>
                  <a:ext uri="{FF2B5EF4-FFF2-40B4-BE49-F238E27FC236}">
                    <a16:creationId xmlns:a16="http://schemas.microsoft.com/office/drawing/2014/main" id="{F30F0363-5587-2E1F-54A3-85B48F81F058}"/>
                  </a:ext>
                </a:extLst>
              </p:cNvPr>
              <p:cNvSpPr/>
              <p:nvPr/>
            </p:nvSpPr>
            <p:spPr>
              <a:xfrm>
                <a:off x="7569769" y="269223"/>
                <a:ext cx="1055746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Réalisation du candidat</a:t>
                </a:r>
              </a:p>
            </p:txBody>
          </p:sp>
          <p:sp>
            <p:nvSpPr>
              <p:cNvPr id="38" name="Rectangle : coins arrondis 37">
                <a:extLst>
                  <a:ext uri="{FF2B5EF4-FFF2-40B4-BE49-F238E27FC236}">
                    <a16:creationId xmlns:a16="http://schemas.microsoft.com/office/drawing/2014/main" id="{950F95E1-EBF4-7613-0FFC-3A8C0904F441}"/>
                  </a:ext>
                </a:extLst>
              </p:cNvPr>
              <p:cNvSpPr/>
              <p:nvPr/>
            </p:nvSpPr>
            <p:spPr>
              <a:xfrm>
                <a:off x="9091289" y="269223"/>
                <a:ext cx="1056433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Veille technologique</a:t>
                </a:r>
              </a:p>
            </p:txBody>
          </p:sp>
          <p:sp>
            <p:nvSpPr>
              <p:cNvPr id="39" name="Rectangle : coins arrondis 38">
                <a:extLst>
                  <a:ext uri="{FF2B5EF4-FFF2-40B4-BE49-F238E27FC236}">
                    <a16:creationId xmlns:a16="http://schemas.microsoft.com/office/drawing/2014/main" id="{5B8586A1-5338-F3D2-B60B-4300DB742016}"/>
                  </a:ext>
                </a:extLst>
              </p:cNvPr>
              <p:cNvSpPr/>
              <p:nvPr/>
            </p:nvSpPr>
            <p:spPr>
              <a:xfrm>
                <a:off x="10586064" y="263745"/>
                <a:ext cx="1048786" cy="442000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Conclusion</a:t>
                </a:r>
              </a:p>
            </p:txBody>
          </p:sp>
        </p:grpSp>
        <p:sp>
          <p:nvSpPr>
            <p:cNvPr id="30" name="Rectangle : coins arrondis 29">
              <a:extLst>
                <a:ext uri="{FF2B5EF4-FFF2-40B4-BE49-F238E27FC236}">
                  <a16:creationId xmlns:a16="http://schemas.microsoft.com/office/drawing/2014/main" id="{AF187F55-E9D6-4E11-A150-2D90A7133F18}"/>
                </a:ext>
              </a:extLst>
            </p:cNvPr>
            <p:cNvSpPr/>
            <p:nvPr/>
          </p:nvSpPr>
          <p:spPr>
            <a:xfrm>
              <a:off x="6060265" y="257519"/>
              <a:ext cx="1055746" cy="433961"/>
            </a:xfrm>
            <a:prstGeom prst="round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900" dirty="0">
                  <a:solidFill>
                    <a:schemeClr val="bg1"/>
                  </a:solidFill>
                </a:rPr>
                <a:t>Spécifications fonctionnelles &amp; techniques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8898489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  <p:bldP spid="10" grpId="0" build="p"/>
      <p:bldP spid="25" grpId="0" build="p"/>
      <p:bldP spid="26" grpId="0" build="p"/>
      <p:bldP spid="65" grpId="0"/>
      <p:bldP spid="66" grpId="0"/>
      <p:bldP spid="72" grpId="0"/>
      <p:bldP spid="73" grpId="0"/>
      <p:bldP spid="75" grpId="0"/>
      <p:bldP spid="76" grpId="0"/>
      <p:bldP spid="77" grpId="0"/>
      <p:bldP spid="78" grpId="0"/>
      <p:bldP spid="79" grpId="0"/>
      <p:bldP spid="80" grpId="0"/>
      <p:bldP spid="81" grpId="0"/>
      <p:bldP spid="82" grpId="0"/>
      <p:bldP spid="83" grpId="0"/>
      <p:bldP spid="8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re 18">
            <a:extLst>
              <a:ext uri="{FF2B5EF4-FFF2-40B4-BE49-F238E27FC236}">
                <a16:creationId xmlns:a16="http://schemas.microsoft.com/office/drawing/2014/main" id="{0530C6EC-AF6A-63B0-5C0C-5ED5C85DC3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137" y="668753"/>
            <a:ext cx="3850986" cy="1110286"/>
          </a:xfrm>
        </p:spPr>
        <p:txBody>
          <a:bodyPr>
            <a:normAutofit/>
          </a:bodyPr>
          <a:lstStyle/>
          <a:p>
            <a:r>
              <a:rPr lang="fr-FR" dirty="0"/>
              <a:t>Spécifications techniques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1A2DB8C-A8F2-031B-C6A0-53E0BC3BAFC0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fr-FR" noProof="0" dirty="0"/>
              <a:t>06/06/2023</a:t>
            </a: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324CD6A-FB6D-AE23-9BA9-6EC1FDB49084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fr-FR" dirty="0">
                <a:solidFill>
                  <a:schemeClr val="tx1">
                    <a:lumMod val="65000"/>
                  </a:schemeClr>
                </a:solidFill>
              </a:rPr>
              <a:t>Diaporama Oral Titre Concepteur Développeur d’Application</a:t>
            </a:r>
            <a:endParaRPr lang="fr-FR" noProof="0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6DC36FE-C0A0-61C2-BB36-5D94C32331A7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pPr rtl="0"/>
            <a:fld id="{9FF96520-E4CE-4EAD-8ABF-1D2297D6B3AA}" type="slidenum">
              <a:rPr lang="fr-FR" noProof="0" smtClean="0"/>
              <a:pPr rtl="0"/>
              <a:t>30</a:t>
            </a:fld>
            <a:endParaRPr lang="fr-FR" noProof="0"/>
          </a:p>
        </p:txBody>
      </p:sp>
      <p:sp>
        <p:nvSpPr>
          <p:cNvPr id="4" name="Titre 18">
            <a:extLst>
              <a:ext uri="{FF2B5EF4-FFF2-40B4-BE49-F238E27FC236}">
                <a16:creationId xmlns:a16="http://schemas.microsoft.com/office/drawing/2014/main" id="{E3671FD7-507A-07A3-CB07-49AE99084D15}"/>
              </a:ext>
            </a:extLst>
          </p:cNvPr>
          <p:cNvSpPr txBox="1">
            <a:spLocks/>
          </p:cNvSpPr>
          <p:nvPr/>
        </p:nvSpPr>
        <p:spPr>
          <a:xfrm>
            <a:off x="3984165" y="1091682"/>
            <a:ext cx="8115698" cy="496514"/>
          </a:xfrm>
          <a:prstGeom prst="rect">
            <a:avLst/>
          </a:prstGeom>
        </p:spPr>
        <p:txBody>
          <a:bodyPr vert="horz" lIns="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Modèle vue contrôleur : </a:t>
            </a:r>
            <a:r>
              <a:rPr lang="fr-FR" dirty="0" err="1"/>
              <a:t>storeswap</a:t>
            </a:r>
            <a:r>
              <a:rPr lang="fr-FR" dirty="0"/>
              <a:t> WEB</a:t>
            </a:r>
          </a:p>
        </p:txBody>
      </p:sp>
      <p:sp>
        <p:nvSpPr>
          <p:cNvPr id="8" name="Sous-titre 2">
            <a:extLst>
              <a:ext uri="{FF2B5EF4-FFF2-40B4-BE49-F238E27FC236}">
                <a16:creationId xmlns:a16="http://schemas.microsoft.com/office/drawing/2014/main" id="{B58B78AE-A615-6CBD-E0EE-83D6A7FF0275}"/>
              </a:ext>
            </a:extLst>
          </p:cNvPr>
          <p:cNvSpPr txBox="1">
            <a:spLocks/>
          </p:cNvSpPr>
          <p:nvPr/>
        </p:nvSpPr>
        <p:spPr>
          <a:xfrm>
            <a:off x="174811" y="2193972"/>
            <a:ext cx="3212568" cy="365126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/>
              <a:t>Modèle</a:t>
            </a:r>
          </a:p>
        </p:txBody>
      </p:sp>
      <p:sp>
        <p:nvSpPr>
          <p:cNvPr id="21" name="Sous-titre 2">
            <a:extLst>
              <a:ext uri="{FF2B5EF4-FFF2-40B4-BE49-F238E27FC236}">
                <a16:creationId xmlns:a16="http://schemas.microsoft.com/office/drawing/2014/main" id="{3CBE8EDD-D16C-6346-0F7A-BEDAA1CDC5E4}"/>
              </a:ext>
            </a:extLst>
          </p:cNvPr>
          <p:cNvSpPr txBox="1">
            <a:spLocks/>
          </p:cNvSpPr>
          <p:nvPr/>
        </p:nvSpPr>
        <p:spPr>
          <a:xfrm>
            <a:off x="174811" y="2877591"/>
            <a:ext cx="3212568" cy="365126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Vue</a:t>
            </a:r>
          </a:p>
        </p:txBody>
      </p:sp>
      <p:sp>
        <p:nvSpPr>
          <p:cNvPr id="24" name="Sous-titre 2">
            <a:extLst>
              <a:ext uri="{FF2B5EF4-FFF2-40B4-BE49-F238E27FC236}">
                <a16:creationId xmlns:a16="http://schemas.microsoft.com/office/drawing/2014/main" id="{B429921D-BDBB-0AB1-885A-94230E892020}"/>
              </a:ext>
            </a:extLst>
          </p:cNvPr>
          <p:cNvSpPr txBox="1">
            <a:spLocks/>
          </p:cNvSpPr>
          <p:nvPr/>
        </p:nvSpPr>
        <p:spPr>
          <a:xfrm>
            <a:off x="174811" y="3561209"/>
            <a:ext cx="3212568" cy="365126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Contrôleur</a:t>
            </a:r>
          </a:p>
        </p:txBody>
      </p:sp>
      <p:pic>
        <p:nvPicPr>
          <p:cNvPr id="29" name="Image 28">
            <a:extLst>
              <a:ext uri="{FF2B5EF4-FFF2-40B4-BE49-F238E27FC236}">
                <a16:creationId xmlns:a16="http://schemas.microsoft.com/office/drawing/2014/main" id="{49BAC4EA-99C8-FF17-FDF1-53E671B470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1058" y="2410715"/>
            <a:ext cx="7381912" cy="3123116"/>
          </a:xfrm>
          <a:prstGeom prst="rect">
            <a:avLst/>
          </a:prstGeom>
        </p:spPr>
      </p:pic>
      <p:grpSp>
        <p:nvGrpSpPr>
          <p:cNvPr id="33" name="Groupe 32">
            <a:extLst>
              <a:ext uri="{FF2B5EF4-FFF2-40B4-BE49-F238E27FC236}">
                <a16:creationId xmlns:a16="http://schemas.microsoft.com/office/drawing/2014/main" id="{3DFFAE21-99C8-00FA-AA55-7A345D3C7990}"/>
              </a:ext>
            </a:extLst>
          </p:cNvPr>
          <p:cNvGrpSpPr/>
          <p:nvPr/>
        </p:nvGrpSpPr>
        <p:grpSpPr>
          <a:xfrm>
            <a:off x="0" y="8951"/>
            <a:ext cx="12192000" cy="961618"/>
            <a:chOff x="10160" y="-11704"/>
            <a:chExt cx="12192000" cy="961618"/>
          </a:xfrm>
        </p:grpSpPr>
        <p:grpSp>
          <p:nvGrpSpPr>
            <p:cNvPr id="34" name="Groupe 33">
              <a:extLst>
                <a:ext uri="{FF2B5EF4-FFF2-40B4-BE49-F238E27FC236}">
                  <a16:creationId xmlns:a16="http://schemas.microsoft.com/office/drawing/2014/main" id="{50FC8F92-FFA2-AB09-D64A-61491FC1A99D}"/>
                </a:ext>
              </a:extLst>
            </p:cNvPr>
            <p:cNvGrpSpPr/>
            <p:nvPr/>
          </p:nvGrpSpPr>
          <p:grpSpPr>
            <a:xfrm>
              <a:off x="10160" y="-11704"/>
              <a:ext cx="12192000" cy="961618"/>
              <a:chOff x="0" y="0"/>
              <a:chExt cx="12192000" cy="961618"/>
            </a:xfrm>
          </p:grpSpPr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9D0D4CCF-B1AB-836E-B31C-052FCF9D86B2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96161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7" name="Flèche : droite 36">
                <a:extLst>
                  <a:ext uri="{FF2B5EF4-FFF2-40B4-BE49-F238E27FC236}">
                    <a16:creationId xmlns:a16="http://schemas.microsoft.com/office/drawing/2014/main" id="{83333581-A929-59ED-4EFA-7959EF3BA442}"/>
                  </a:ext>
                </a:extLst>
              </p:cNvPr>
              <p:cNvSpPr/>
              <p:nvPr/>
            </p:nvSpPr>
            <p:spPr>
              <a:xfrm>
                <a:off x="0" y="292485"/>
                <a:ext cx="12164323" cy="376649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002">
                <a:schemeClr val="dk2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8" name="Rectangle : coins arrondis 37">
                <a:extLst>
                  <a:ext uri="{FF2B5EF4-FFF2-40B4-BE49-F238E27FC236}">
                    <a16:creationId xmlns:a16="http://schemas.microsoft.com/office/drawing/2014/main" id="{84241F2A-2F5F-50D3-636C-54E2215B44A4}"/>
                  </a:ext>
                </a:extLst>
              </p:cNvPr>
              <p:cNvSpPr/>
              <p:nvPr/>
            </p:nvSpPr>
            <p:spPr>
              <a:xfrm>
                <a:off x="282303" y="263745"/>
                <a:ext cx="1055746" cy="444915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Présentation personnelle</a:t>
                </a:r>
              </a:p>
            </p:txBody>
          </p:sp>
          <p:sp>
            <p:nvSpPr>
              <p:cNvPr id="39" name="Rectangle : coins arrondis 38">
                <a:extLst>
                  <a:ext uri="{FF2B5EF4-FFF2-40B4-BE49-F238E27FC236}">
                    <a16:creationId xmlns:a16="http://schemas.microsoft.com/office/drawing/2014/main" id="{8209667F-557D-681F-2450-2EE205C41268}"/>
                  </a:ext>
                </a:extLst>
              </p:cNvPr>
              <p:cNvSpPr/>
              <p:nvPr/>
            </p:nvSpPr>
            <p:spPr>
              <a:xfrm>
                <a:off x="1652845" y="269044"/>
                <a:ext cx="1056433" cy="444915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Résumé des projets</a:t>
                </a:r>
              </a:p>
            </p:txBody>
          </p:sp>
          <p:sp>
            <p:nvSpPr>
              <p:cNvPr id="40" name="Rectangle : coins arrondis 39">
                <a:extLst>
                  <a:ext uri="{FF2B5EF4-FFF2-40B4-BE49-F238E27FC236}">
                    <a16:creationId xmlns:a16="http://schemas.microsoft.com/office/drawing/2014/main" id="{F9D54BF7-840F-FCF9-64EE-08EF8296861E}"/>
                  </a:ext>
                </a:extLst>
              </p:cNvPr>
              <p:cNvSpPr/>
              <p:nvPr/>
            </p:nvSpPr>
            <p:spPr>
              <a:xfrm>
                <a:off x="3074237" y="279998"/>
                <a:ext cx="1055746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Cahier des charges</a:t>
                </a:r>
              </a:p>
            </p:txBody>
          </p:sp>
          <p:sp>
            <p:nvSpPr>
              <p:cNvPr id="41" name="Rectangle : coins arrondis 40">
                <a:extLst>
                  <a:ext uri="{FF2B5EF4-FFF2-40B4-BE49-F238E27FC236}">
                    <a16:creationId xmlns:a16="http://schemas.microsoft.com/office/drawing/2014/main" id="{9A185A92-05A2-005D-FBD8-C7FFE37B8E5B}"/>
                  </a:ext>
                </a:extLst>
              </p:cNvPr>
              <p:cNvSpPr/>
              <p:nvPr/>
            </p:nvSpPr>
            <p:spPr>
              <a:xfrm>
                <a:off x="4558165" y="279998"/>
                <a:ext cx="1056433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Gestion de projet</a:t>
                </a:r>
              </a:p>
            </p:txBody>
          </p:sp>
          <p:sp>
            <p:nvSpPr>
              <p:cNvPr id="42" name="Rectangle : coins arrondis 41">
                <a:extLst>
                  <a:ext uri="{FF2B5EF4-FFF2-40B4-BE49-F238E27FC236}">
                    <a16:creationId xmlns:a16="http://schemas.microsoft.com/office/drawing/2014/main" id="{81C678A4-D0CA-2B82-1243-A03B3A4B3504}"/>
                  </a:ext>
                </a:extLst>
              </p:cNvPr>
              <p:cNvSpPr/>
              <p:nvPr/>
            </p:nvSpPr>
            <p:spPr>
              <a:xfrm>
                <a:off x="7569769" y="269223"/>
                <a:ext cx="1055746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Réalisation du candidat</a:t>
                </a:r>
              </a:p>
            </p:txBody>
          </p:sp>
          <p:sp>
            <p:nvSpPr>
              <p:cNvPr id="43" name="Rectangle : coins arrondis 42">
                <a:extLst>
                  <a:ext uri="{FF2B5EF4-FFF2-40B4-BE49-F238E27FC236}">
                    <a16:creationId xmlns:a16="http://schemas.microsoft.com/office/drawing/2014/main" id="{8738441F-7596-A28E-2AAF-F198FEA29484}"/>
                  </a:ext>
                </a:extLst>
              </p:cNvPr>
              <p:cNvSpPr/>
              <p:nvPr/>
            </p:nvSpPr>
            <p:spPr>
              <a:xfrm>
                <a:off x="9091289" y="269223"/>
                <a:ext cx="1056433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Veille technologique</a:t>
                </a:r>
              </a:p>
            </p:txBody>
          </p:sp>
          <p:sp>
            <p:nvSpPr>
              <p:cNvPr id="44" name="Rectangle : coins arrondis 43">
                <a:extLst>
                  <a:ext uri="{FF2B5EF4-FFF2-40B4-BE49-F238E27FC236}">
                    <a16:creationId xmlns:a16="http://schemas.microsoft.com/office/drawing/2014/main" id="{93CBF307-CA76-7BDE-8531-713C3B6B6714}"/>
                  </a:ext>
                </a:extLst>
              </p:cNvPr>
              <p:cNvSpPr/>
              <p:nvPr/>
            </p:nvSpPr>
            <p:spPr>
              <a:xfrm>
                <a:off x="10586064" y="263745"/>
                <a:ext cx="1048786" cy="442000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Conclusion</a:t>
                </a:r>
              </a:p>
            </p:txBody>
          </p:sp>
        </p:grpSp>
        <p:sp>
          <p:nvSpPr>
            <p:cNvPr id="35" name="Rectangle : coins arrondis 34">
              <a:extLst>
                <a:ext uri="{FF2B5EF4-FFF2-40B4-BE49-F238E27FC236}">
                  <a16:creationId xmlns:a16="http://schemas.microsoft.com/office/drawing/2014/main" id="{8821BF3F-8F17-F813-045A-A91F15A965F5}"/>
                </a:ext>
              </a:extLst>
            </p:cNvPr>
            <p:cNvSpPr/>
            <p:nvPr/>
          </p:nvSpPr>
          <p:spPr>
            <a:xfrm>
              <a:off x="6060265" y="257519"/>
              <a:ext cx="1055746" cy="433961"/>
            </a:xfrm>
            <a:prstGeom prst="roundRect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900" dirty="0">
                  <a:solidFill>
                    <a:schemeClr val="bg1"/>
                  </a:solidFill>
                </a:rPr>
                <a:t>Spécifications fonctionnelles &amp; techniques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324778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re 18">
            <a:extLst>
              <a:ext uri="{FF2B5EF4-FFF2-40B4-BE49-F238E27FC236}">
                <a16:creationId xmlns:a16="http://schemas.microsoft.com/office/drawing/2014/main" id="{0530C6EC-AF6A-63B0-5C0C-5ED5C85DC3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137" y="668753"/>
            <a:ext cx="3850986" cy="1110286"/>
          </a:xfrm>
        </p:spPr>
        <p:txBody>
          <a:bodyPr>
            <a:normAutofit/>
          </a:bodyPr>
          <a:lstStyle/>
          <a:p>
            <a:r>
              <a:rPr lang="fr-FR" dirty="0"/>
              <a:t>Spécifications techniques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1A2DB8C-A8F2-031B-C6A0-53E0BC3BAFC0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fr-FR" noProof="0" dirty="0"/>
              <a:t>06/06/2023</a:t>
            </a: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324CD6A-FB6D-AE23-9BA9-6EC1FDB49084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fr-FR" dirty="0">
                <a:solidFill>
                  <a:schemeClr val="tx1">
                    <a:lumMod val="65000"/>
                  </a:schemeClr>
                </a:solidFill>
              </a:rPr>
              <a:t>Diaporama Oral Titre Concepteur Développeur d’Application</a:t>
            </a:r>
            <a:endParaRPr lang="fr-FR" noProof="0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6DC36FE-C0A0-61C2-BB36-5D94C32331A7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pPr rtl="0"/>
            <a:fld id="{9FF96520-E4CE-4EAD-8ABF-1D2297D6B3AA}" type="slidenum">
              <a:rPr lang="fr-FR" noProof="0" smtClean="0"/>
              <a:pPr rtl="0"/>
              <a:t>31</a:t>
            </a:fld>
            <a:endParaRPr lang="fr-FR" noProof="0"/>
          </a:p>
        </p:txBody>
      </p:sp>
      <p:sp>
        <p:nvSpPr>
          <p:cNvPr id="4" name="Titre 18">
            <a:extLst>
              <a:ext uri="{FF2B5EF4-FFF2-40B4-BE49-F238E27FC236}">
                <a16:creationId xmlns:a16="http://schemas.microsoft.com/office/drawing/2014/main" id="{E3671FD7-507A-07A3-CB07-49AE99084D15}"/>
              </a:ext>
            </a:extLst>
          </p:cNvPr>
          <p:cNvSpPr txBox="1">
            <a:spLocks/>
          </p:cNvSpPr>
          <p:nvPr/>
        </p:nvSpPr>
        <p:spPr>
          <a:xfrm>
            <a:off x="3984165" y="1091682"/>
            <a:ext cx="8115698" cy="496514"/>
          </a:xfrm>
          <a:prstGeom prst="rect">
            <a:avLst/>
          </a:prstGeom>
        </p:spPr>
        <p:txBody>
          <a:bodyPr vert="horz" lIns="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Modèle vue contrôleur : </a:t>
            </a:r>
            <a:r>
              <a:rPr lang="fr-FR" dirty="0" err="1"/>
              <a:t>storeswap</a:t>
            </a:r>
            <a:r>
              <a:rPr lang="fr-FR" dirty="0"/>
              <a:t> WEB</a:t>
            </a:r>
          </a:p>
        </p:txBody>
      </p:sp>
      <p:sp>
        <p:nvSpPr>
          <p:cNvPr id="8" name="Sous-titre 2">
            <a:extLst>
              <a:ext uri="{FF2B5EF4-FFF2-40B4-BE49-F238E27FC236}">
                <a16:creationId xmlns:a16="http://schemas.microsoft.com/office/drawing/2014/main" id="{B58B78AE-A615-6CBD-E0EE-83D6A7FF0275}"/>
              </a:ext>
            </a:extLst>
          </p:cNvPr>
          <p:cNvSpPr txBox="1">
            <a:spLocks/>
          </p:cNvSpPr>
          <p:nvPr/>
        </p:nvSpPr>
        <p:spPr>
          <a:xfrm>
            <a:off x="174811" y="2193972"/>
            <a:ext cx="3212568" cy="365126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Modèle</a:t>
            </a:r>
          </a:p>
        </p:txBody>
      </p:sp>
      <p:sp>
        <p:nvSpPr>
          <p:cNvPr id="21" name="Sous-titre 2">
            <a:extLst>
              <a:ext uri="{FF2B5EF4-FFF2-40B4-BE49-F238E27FC236}">
                <a16:creationId xmlns:a16="http://schemas.microsoft.com/office/drawing/2014/main" id="{3CBE8EDD-D16C-6346-0F7A-BEDAA1CDC5E4}"/>
              </a:ext>
            </a:extLst>
          </p:cNvPr>
          <p:cNvSpPr txBox="1">
            <a:spLocks/>
          </p:cNvSpPr>
          <p:nvPr/>
        </p:nvSpPr>
        <p:spPr>
          <a:xfrm>
            <a:off x="174811" y="2877591"/>
            <a:ext cx="3212568" cy="365126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/>
              <a:t>Vue</a:t>
            </a:r>
          </a:p>
        </p:txBody>
      </p:sp>
      <p:sp>
        <p:nvSpPr>
          <p:cNvPr id="24" name="Sous-titre 2">
            <a:extLst>
              <a:ext uri="{FF2B5EF4-FFF2-40B4-BE49-F238E27FC236}">
                <a16:creationId xmlns:a16="http://schemas.microsoft.com/office/drawing/2014/main" id="{B429921D-BDBB-0AB1-885A-94230E892020}"/>
              </a:ext>
            </a:extLst>
          </p:cNvPr>
          <p:cNvSpPr txBox="1">
            <a:spLocks/>
          </p:cNvSpPr>
          <p:nvPr/>
        </p:nvSpPr>
        <p:spPr>
          <a:xfrm>
            <a:off x="174811" y="3561209"/>
            <a:ext cx="3212568" cy="365126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Contrôleur</a:t>
            </a: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3499912F-DCF1-2879-2958-E724A5D900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6976" y="1984286"/>
            <a:ext cx="7110076" cy="4138019"/>
          </a:xfrm>
          <a:prstGeom prst="rect">
            <a:avLst/>
          </a:prstGeom>
        </p:spPr>
      </p:pic>
      <p:grpSp>
        <p:nvGrpSpPr>
          <p:cNvPr id="28" name="Groupe 27">
            <a:extLst>
              <a:ext uri="{FF2B5EF4-FFF2-40B4-BE49-F238E27FC236}">
                <a16:creationId xmlns:a16="http://schemas.microsoft.com/office/drawing/2014/main" id="{3F8EEDC5-1ECD-F262-4D78-52FF25AE0851}"/>
              </a:ext>
            </a:extLst>
          </p:cNvPr>
          <p:cNvGrpSpPr/>
          <p:nvPr/>
        </p:nvGrpSpPr>
        <p:grpSpPr>
          <a:xfrm>
            <a:off x="0" y="8951"/>
            <a:ext cx="12192000" cy="961618"/>
            <a:chOff x="10160" y="-11704"/>
            <a:chExt cx="12192000" cy="961618"/>
          </a:xfrm>
        </p:grpSpPr>
        <p:grpSp>
          <p:nvGrpSpPr>
            <p:cNvPr id="29" name="Groupe 28">
              <a:extLst>
                <a:ext uri="{FF2B5EF4-FFF2-40B4-BE49-F238E27FC236}">
                  <a16:creationId xmlns:a16="http://schemas.microsoft.com/office/drawing/2014/main" id="{A1AAD82D-04EB-F813-88BC-E34E81303308}"/>
                </a:ext>
              </a:extLst>
            </p:cNvPr>
            <p:cNvGrpSpPr/>
            <p:nvPr/>
          </p:nvGrpSpPr>
          <p:grpSpPr>
            <a:xfrm>
              <a:off x="10160" y="-11704"/>
              <a:ext cx="12192000" cy="961618"/>
              <a:chOff x="0" y="0"/>
              <a:chExt cx="12192000" cy="961618"/>
            </a:xfrm>
          </p:grpSpPr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3E35DC5A-5CDD-5D52-B481-CB38ECE2BE16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96161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2" name="Flèche : droite 31">
                <a:extLst>
                  <a:ext uri="{FF2B5EF4-FFF2-40B4-BE49-F238E27FC236}">
                    <a16:creationId xmlns:a16="http://schemas.microsoft.com/office/drawing/2014/main" id="{4496D324-4FB1-2C9B-4F86-872B411432E8}"/>
                  </a:ext>
                </a:extLst>
              </p:cNvPr>
              <p:cNvSpPr/>
              <p:nvPr/>
            </p:nvSpPr>
            <p:spPr>
              <a:xfrm>
                <a:off x="0" y="292485"/>
                <a:ext cx="12164323" cy="376649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002">
                <a:schemeClr val="dk2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3" name="Rectangle : coins arrondis 32">
                <a:extLst>
                  <a:ext uri="{FF2B5EF4-FFF2-40B4-BE49-F238E27FC236}">
                    <a16:creationId xmlns:a16="http://schemas.microsoft.com/office/drawing/2014/main" id="{0E02CA4B-4729-573A-822C-99A151B9AF0B}"/>
                  </a:ext>
                </a:extLst>
              </p:cNvPr>
              <p:cNvSpPr/>
              <p:nvPr/>
            </p:nvSpPr>
            <p:spPr>
              <a:xfrm>
                <a:off x="282303" y="263745"/>
                <a:ext cx="1055746" cy="444915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Présentation personnelle</a:t>
                </a:r>
              </a:p>
            </p:txBody>
          </p:sp>
          <p:sp>
            <p:nvSpPr>
              <p:cNvPr id="34" name="Rectangle : coins arrondis 33">
                <a:extLst>
                  <a:ext uri="{FF2B5EF4-FFF2-40B4-BE49-F238E27FC236}">
                    <a16:creationId xmlns:a16="http://schemas.microsoft.com/office/drawing/2014/main" id="{FD130B68-0551-F32F-788F-0AC90639687D}"/>
                  </a:ext>
                </a:extLst>
              </p:cNvPr>
              <p:cNvSpPr/>
              <p:nvPr/>
            </p:nvSpPr>
            <p:spPr>
              <a:xfrm>
                <a:off x="1652845" y="269044"/>
                <a:ext cx="1056433" cy="444915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Résumé des projets</a:t>
                </a:r>
              </a:p>
            </p:txBody>
          </p:sp>
          <p:sp>
            <p:nvSpPr>
              <p:cNvPr id="35" name="Rectangle : coins arrondis 34">
                <a:extLst>
                  <a:ext uri="{FF2B5EF4-FFF2-40B4-BE49-F238E27FC236}">
                    <a16:creationId xmlns:a16="http://schemas.microsoft.com/office/drawing/2014/main" id="{2EE2D5E5-5B3F-3846-50CE-04740A445012}"/>
                  </a:ext>
                </a:extLst>
              </p:cNvPr>
              <p:cNvSpPr/>
              <p:nvPr/>
            </p:nvSpPr>
            <p:spPr>
              <a:xfrm>
                <a:off x="3074237" y="279998"/>
                <a:ext cx="1055746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Cahier des charges</a:t>
                </a:r>
              </a:p>
            </p:txBody>
          </p:sp>
          <p:sp>
            <p:nvSpPr>
              <p:cNvPr id="36" name="Rectangle : coins arrondis 35">
                <a:extLst>
                  <a:ext uri="{FF2B5EF4-FFF2-40B4-BE49-F238E27FC236}">
                    <a16:creationId xmlns:a16="http://schemas.microsoft.com/office/drawing/2014/main" id="{09577502-844B-8368-C175-62421401CEE4}"/>
                  </a:ext>
                </a:extLst>
              </p:cNvPr>
              <p:cNvSpPr/>
              <p:nvPr/>
            </p:nvSpPr>
            <p:spPr>
              <a:xfrm>
                <a:off x="4558165" y="279998"/>
                <a:ext cx="1056433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Gestion de projet</a:t>
                </a:r>
              </a:p>
            </p:txBody>
          </p:sp>
          <p:sp>
            <p:nvSpPr>
              <p:cNvPr id="37" name="Rectangle : coins arrondis 36">
                <a:extLst>
                  <a:ext uri="{FF2B5EF4-FFF2-40B4-BE49-F238E27FC236}">
                    <a16:creationId xmlns:a16="http://schemas.microsoft.com/office/drawing/2014/main" id="{E32C5E26-1CF6-27D7-3730-47AD52B77139}"/>
                  </a:ext>
                </a:extLst>
              </p:cNvPr>
              <p:cNvSpPr/>
              <p:nvPr/>
            </p:nvSpPr>
            <p:spPr>
              <a:xfrm>
                <a:off x="7569769" y="269223"/>
                <a:ext cx="1055746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Réalisation du candidat</a:t>
                </a:r>
              </a:p>
            </p:txBody>
          </p:sp>
          <p:sp>
            <p:nvSpPr>
              <p:cNvPr id="38" name="Rectangle : coins arrondis 37">
                <a:extLst>
                  <a:ext uri="{FF2B5EF4-FFF2-40B4-BE49-F238E27FC236}">
                    <a16:creationId xmlns:a16="http://schemas.microsoft.com/office/drawing/2014/main" id="{97FD8274-F87E-C62D-D645-1C65A712B0D1}"/>
                  </a:ext>
                </a:extLst>
              </p:cNvPr>
              <p:cNvSpPr/>
              <p:nvPr/>
            </p:nvSpPr>
            <p:spPr>
              <a:xfrm>
                <a:off x="9091289" y="269223"/>
                <a:ext cx="1056433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Veille technologique</a:t>
                </a:r>
              </a:p>
            </p:txBody>
          </p:sp>
          <p:sp>
            <p:nvSpPr>
              <p:cNvPr id="39" name="Rectangle : coins arrondis 38">
                <a:extLst>
                  <a:ext uri="{FF2B5EF4-FFF2-40B4-BE49-F238E27FC236}">
                    <a16:creationId xmlns:a16="http://schemas.microsoft.com/office/drawing/2014/main" id="{6AC6C78C-3F87-712F-D42C-6936D27CCA1E}"/>
                  </a:ext>
                </a:extLst>
              </p:cNvPr>
              <p:cNvSpPr/>
              <p:nvPr/>
            </p:nvSpPr>
            <p:spPr>
              <a:xfrm>
                <a:off x="10586064" y="263745"/>
                <a:ext cx="1048786" cy="442000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Conclusion</a:t>
                </a:r>
              </a:p>
            </p:txBody>
          </p:sp>
        </p:grpSp>
        <p:sp>
          <p:nvSpPr>
            <p:cNvPr id="30" name="Rectangle : coins arrondis 29">
              <a:extLst>
                <a:ext uri="{FF2B5EF4-FFF2-40B4-BE49-F238E27FC236}">
                  <a16:creationId xmlns:a16="http://schemas.microsoft.com/office/drawing/2014/main" id="{B613E1AB-B8F8-B02C-3840-960AE3562A24}"/>
                </a:ext>
              </a:extLst>
            </p:cNvPr>
            <p:cNvSpPr/>
            <p:nvPr/>
          </p:nvSpPr>
          <p:spPr>
            <a:xfrm>
              <a:off x="6060265" y="257519"/>
              <a:ext cx="1055746" cy="433961"/>
            </a:xfrm>
            <a:prstGeom prst="roundRect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900" dirty="0">
                  <a:solidFill>
                    <a:schemeClr val="bg1"/>
                  </a:solidFill>
                </a:rPr>
                <a:t>Spécifications fonctionnelles &amp; techniques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699399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re 18">
            <a:extLst>
              <a:ext uri="{FF2B5EF4-FFF2-40B4-BE49-F238E27FC236}">
                <a16:creationId xmlns:a16="http://schemas.microsoft.com/office/drawing/2014/main" id="{0530C6EC-AF6A-63B0-5C0C-5ED5C85DC3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137" y="668753"/>
            <a:ext cx="3850986" cy="1110286"/>
          </a:xfrm>
        </p:spPr>
        <p:txBody>
          <a:bodyPr>
            <a:normAutofit/>
          </a:bodyPr>
          <a:lstStyle/>
          <a:p>
            <a:r>
              <a:rPr lang="fr-FR" dirty="0"/>
              <a:t>Spécifications techniques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1A2DB8C-A8F2-031B-C6A0-53E0BC3BAFC0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fr-FR" noProof="0" dirty="0"/>
              <a:t>06/06/2023</a:t>
            </a: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324CD6A-FB6D-AE23-9BA9-6EC1FDB49084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fr-FR" dirty="0">
                <a:solidFill>
                  <a:schemeClr val="tx1">
                    <a:lumMod val="65000"/>
                  </a:schemeClr>
                </a:solidFill>
              </a:rPr>
              <a:t>Diaporama Oral Titre Concepteur Développeur d’Application</a:t>
            </a:r>
            <a:endParaRPr lang="fr-FR" noProof="0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6DC36FE-C0A0-61C2-BB36-5D94C32331A7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pPr rtl="0"/>
            <a:fld id="{9FF96520-E4CE-4EAD-8ABF-1D2297D6B3AA}" type="slidenum">
              <a:rPr lang="fr-FR" noProof="0" smtClean="0"/>
              <a:pPr rtl="0"/>
              <a:t>32</a:t>
            </a:fld>
            <a:endParaRPr lang="fr-FR" noProof="0"/>
          </a:p>
        </p:txBody>
      </p:sp>
      <p:sp>
        <p:nvSpPr>
          <p:cNvPr id="4" name="Titre 18">
            <a:extLst>
              <a:ext uri="{FF2B5EF4-FFF2-40B4-BE49-F238E27FC236}">
                <a16:creationId xmlns:a16="http://schemas.microsoft.com/office/drawing/2014/main" id="{E3671FD7-507A-07A3-CB07-49AE99084D15}"/>
              </a:ext>
            </a:extLst>
          </p:cNvPr>
          <p:cNvSpPr txBox="1">
            <a:spLocks/>
          </p:cNvSpPr>
          <p:nvPr/>
        </p:nvSpPr>
        <p:spPr>
          <a:xfrm>
            <a:off x="3984165" y="1091682"/>
            <a:ext cx="8115698" cy="496514"/>
          </a:xfrm>
          <a:prstGeom prst="rect">
            <a:avLst/>
          </a:prstGeom>
        </p:spPr>
        <p:txBody>
          <a:bodyPr vert="horz" lIns="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Modèle vue contrôleur : </a:t>
            </a:r>
            <a:r>
              <a:rPr lang="fr-FR" dirty="0" err="1"/>
              <a:t>storeswap</a:t>
            </a:r>
            <a:r>
              <a:rPr lang="fr-FR" dirty="0"/>
              <a:t> WEB</a:t>
            </a:r>
          </a:p>
        </p:txBody>
      </p:sp>
      <p:sp>
        <p:nvSpPr>
          <p:cNvPr id="8" name="Sous-titre 2">
            <a:extLst>
              <a:ext uri="{FF2B5EF4-FFF2-40B4-BE49-F238E27FC236}">
                <a16:creationId xmlns:a16="http://schemas.microsoft.com/office/drawing/2014/main" id="{B58B78AE-A615-6CBD-E0EE-83D6A7FF0275}"/>
              </a:ext>
            </a:extLst>
          </p:cNvPr>
          <p:cNvSpPr txBox="1">
            <a:spLocks/>
          </p:cNvSpPr>
          <p:nvPr/>
        </p:nvSpPr>
        <p:spPr>
          <a:xfrm>
            <a:off x="174811" y="2193972"/>
            <a:ext cx="3212568" cy="365126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Modèle</a:t>
            </a:r>
          </a:p>
        </p:txBody>
      </p:sp>
      <p:sp>
        <p:nvSpPr>
          <p:cNvPr id="21" name="Sous-titre 2">
            <a:extLst>
              <a:ext uri="{FF2B5EF4-FFF2-40B4-BE49-F238E27FC236}">
                <a16:creationId xmlns:a16="http://schemas.microsoft.com/office/drawing/2014/main" id="{3CBE8EDD-D16C-6346-0F7A-BEDAA1CDC5E4}"/>
              </a:ext>
            </a:extLst>
          </p:cNvPr>
          <p:cNvSpPr txBox="1">
            <a:spLocks/>
          </p:cNvSpPr>
          <p:nvPr/>
        </p:nvSpPr>
        <p:spPr>
          <a:xfrm>
            <a:off x="174811" y="2877591"/>
            <a:ext cx="3212568" cy="365126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Vue</a:t>
            </a:r>
          </a:p>
        </p:txBody>
      </p:sp>
      <p:sp>
        <p:nvSpPr>
          <p:cNvPr id="24" name="Sous-titre 2">
            <a:extLst>
              <a:ext uri="{FF2B5EF4-FFF2-40B4-BE49-F238E27FC236}">
                <a16:creationId xmlns:a16="http://schemas.microsoft.com/office/drawing/2014/main" id="{B429921D-BDBB-0AB1-885A-94230E892020}"/>
              </a:ext>
            </a:extLst>
          </p:cNvPr>
          <p:cNvSpPr txBox="1">
            <a:spLocks/>
          </p:cNvSpPr>
          <p:nvPr/>
        </p:nvSpPr>
        <p:spPr>
          <a:xfrm>
            <a:off x="174811" y="3561209"/>
            <a:ext cx="3212568" cy="365126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/>
              <a:t>Contrôleur</a:t>
            </a: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5806073A-D0D2-B6A4-74B2-9457F03A84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0703" y="2783727"/>
            <a:ext cx="7582622" cy="2539135"/>
          </a:xfrm>
          <a:prstGeom prst="rect">
            <a:avLst/>
          </a:prstGeom>
        </p:spPr>
      </p:pic>
      <p:grpSp>
        <p:nvGrpSpPr>
          <p:cNvPr id="25" name="Groupe 24">
            <a:extLst>
              <a:ext uri="{FF2B5EF4-FFF2-40B4-BE49-F238E27FC236}">
                <a16:creationId xmlns:a16="http://schemas.microsoft.com/office/drawing/2014/main" id="{FD50FD0F-9CE5-A9D4-ADA4-A8B335B0AC8F}"/>
              </a:ext>
            </a:extLst>
          </p:cNvPr>
          <p:cNvGrpSpPr/>
          <p:nvPr/>
        </p:nvGrpSpPr>
        <p:grpSpPr>
          <a:xfrm>
            <a:off x="0" y="8951"/>
            <a:ext cx="12192000" cy="961618"/>
            <a:chOff x="10160" y="-11704"/>
            <a:chExt cx="12192000" cy="961618"/>
          </a:xfrm>
        </p:grpSpPr>
        <p:grpSp>
          <p:nvGrpSpPr>
            <p:cNvPr id="26" name="Groupe 25">
              <a:extLst>
                <a:ext uri="{FF2B5EF4-FFF2-40B4-BE49-F238E27FC236}">
                  <a16:creationId xmlns:a16="http://schemas.microsoft.com/office/drawing/2014/main" id="{282371F4-12C6-ED0F-AFF1-024017E9A1B8}"/>
                </a:ext>
              </a:extLst>
            </p:cNvPr>
            <p:cNvGrpSpPr/>
            <p:nvPr/>
          </p:nvGrpSpPr>
          <p:grpSpPr>
            <a:xfrm>
              <a:off x="10160" y="-11704"/>
              <a:ext cx="12192000" cy="961618"/>
              <a:chOff x="0" y="0"/>
              <a:chExt cx="12192000" cy="961618"/>
            </a:xfrm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F89EAACC-7322-E72F-E6CF-2244182D34C3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96161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9" name="Flèche : droite 28">
                <a:extLst>
                  <a:ext uri="{FF2B5EF4-FFF2-40B4-BE49-F238E27FC236}">
                    <a16:creationId xmlns:a16="http://schemas.microsoft.com/office/drawing/2014/main" id="{90F7DC23-87D8-000E-1A14-E71689D63FF7}"/>
                  </a:ext>
                </a:extLst>
              </p:cNvPr>
              <p:cNvSpPr/>
              <p:nvPr/>
            </p:nvSpPr>
            <p:spPr>
              <a:xfrm>
                <a:off x="0" y="292485"/>
                <a:ext cx="12164323" cy="376649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002">
                <a:schemeClr val="dk2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0" name="Rectangle : coins arrondis 29">
                <a:extLst>
                  <a:ext uri="{FF2B5EF4-FFF2-40B4-BE49-F238E27FC236}">
                    <a16:creationId xmlns:a16="http://schemas.microsoft.com/office/drawing/2014/main" id="{616CC9AE-AA00-41E5-B2E2-C0053F3F728E}"/>
                  </a:ext>
                </a:extLst>
              </p:cNvPr>
              <p:cNvSpPr/>
              <p:nvPr/>
            </p:nvSpPr>
            <p:spPr>
              <a:xfrm>
                <a:off x="282303" y="263745"/>
                <a:ext cx="1055746" cy="444915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Présentation personnelle</a:t>
                </a:r>
              </a:p>
            </p:txBody>
          </p:sp>
          <p:sp>
            <p:nvSpPr>
              <p:cNvPr id="31" name="Rectangle : coins arrondis 30">
                <a:extLst>
                  <a:ext uri="{FF2B5EF4-FFF2-40B4-BE49-F238E27FC236}">
                    <a16:creationId xmlns:a16="http://schemas.microsoft.com/office/drawing/2014/main" id="{78034450-0809-47F6-2788-F32F4D1E32B7}"/>
                  </a:ext>
                </a:extLst>
              </p:cNvPr>
              <p:cNvSpPr/>
              <p:nvPr/>
            </p:nvSpPr>
            <p:spPr>
              <a:xfrm>
                <a:off x="1652845" y="269044"/>
                <a:ext cx="1056433" cy="444915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Résumé des projets</a:t>
                </a:r>
              </a:p>
            </p:txBody>
          </p:sp>
          <p:sp>
            <p:nvSpPr>
              <p:cNvPr id="32" name="Rectangle : coins arrondis 31">
                <a:extLst>
                  <a:ext uri="{FF2B5EF4-FFF2-40B4-BE49-F238E27FC236}">
                    <a16:creationId xmlns:a16="http://schemas.microsoft.com/office/drawing/2014/main" id="{BC45330E-F22B-9986-56E4-C07AE69431B9}"/>
                  </a:ext>
                </a:extLst>
              </p:cNvPr>
              <p:cNvSpPr/>
              <p:nvPr/>
            </p:nvSpPr>
            <p:spPr>
              <a:xfrm>
                <a:off x="3074237" y="279998"/>
                <a:ext cx="1055746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Cahier des charges</a:t>
                </a:r>
              </a:p>
            </p:txBody>
          </p:sp>
          <p:sp>
            <p:nvSpPr>
              <p:cNvPr id="33" name="Rectangle : coins arrondis 32">
                <a:extLst>
                  <a:ext uri="{FF2B5EF4-FFF2-40B4-BE49-F238E27FC236}">
                    <a16:creationId xmlns:a16="http://schemas.microsoft.com/office/drawing/2014/main" id="{CABFCDE4-1C83-32DD-6F04-7829180D4790}"/>
                  </a:ext>
                </a:extLst>
              </p:cNvPr>
              <p:cNvSpPr/>
              <p:nvPr/>
            </p:nvSpPr>
            <p:spPr>
              <a:xfrm>
                <a:off x="4558165" y="279998"/>
                <a:ext cx="1056433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Gestion de projet</a:t>
                </a:r>
              </a:p>
            </p:txBody>
          </p:sp>
          <p:sp>
            <p:nvSpPr>
              <p:cNvPr id="34" name="Rectangle : coins arrondis 33">
                <a:extLst>
                  <a:ext uri="{FF2B5EF4-FFF2-40B4-BE49-F238E27FC236}">
                    <a16:creationId xmlns:a16="http://schemas.microsoft.com/office/drawing/2014/main" id="{755C31F8-6D96-BF79-20E2-2094D1DBFBD0}"/>
                  </a:ext>
                </a:extLst>
              </p:cNvPr>
              <p:cNvSpPr/>
              <p:nvPr/>
            </p:nvSpPr>
            <p:spPr>
              <a:xfrm>
                <a:off x="7569769" y="269223"/>
                <a:ext cx="1055746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Réalisation du candidat</a:t>
                </a:r>
              </a:p>
            </p:txBody>
          </p:sp>
          <p:sp>
            <p:nvSpPr>
              <p:cNvPr id="35" name="Rectangle : coins arrondis 34">
                <a:extLst>
                  <a:ext uri="{FF2B5EF4-FFF2-40B4-BE49-F238E27FC236}">
                    <a16:creationId xmlns:a16="http://schemas.microsoft.com/office/drawing/2014/main" id="{11B94DAE-8BD9-A4E1-0D22-F0A900480199}"/>
                  </a:ext>
                </a:extLst>
              </p:cNvPr>
              <p:cNvSpPr/>
              <p:nvPr/>
            </p:nvSpPr>
            <p:spPr>
              <a:xfrm>
                <a:off x="9091289" y="269223"/>
                <a:ext cx="1056433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Veille technologique</a:t>
                </a:r>
              </a:p>
            </p:txBody>
          </p:sp>
          <p:sp>
            <p:nvSpPr>
              <p:cNvPr id="36" name="Rectangle : coins arrondis 35">
                <a:extLst>
                  <a:ext uri="{FF2B5EF4-FFF2-40B4-BE49-F238E27FC236}">
                    <a16:creationId xmlns:a16="http://schemas.microsoft.com/office/drawing/2014/main" id="{465F5FF5-E979-EEB1-AAA9-C04D6AA080E4}"/>
                  </a:ext>
                </a:extLst>
              </p:cNvPr>
              <p:cNvSpPr/>
              <p:nvPr/>
            </p:nvSpPr>
            <p:spPr>
              <a:xfrm>
                <a:off x="10586064" y="263745"/>
                <a:ext cx="1048786" cy="442000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Conclusion</a:t>
                </a:r>
              </a:p>
            </p:txBody>
          </p:sp>
        </p:grpSp>
        <p:sp>
          <p:nvSpPr>
            <p:cNvPr id="27" name="Rectangle : coins arrondis 26">
              <a:extLst>
                <a:ext uri="{FF2B5EF4-FFF2-40B4-BE49-F238E27FC236}">
                  <a16:creationId xmlns:a16="http://schemas.microsoft.com/office/drawing/2014/main" id="{C568593C-06E5-3997-A1FF-D013A2B1C7E5}"/>
                </a:ext>
              </a:extLst>
            </p:cNvPr>
            <p:cNvSpPr/>
            <p:nvPr/>
          </p:nvSpPr>
          <p:spPr>
            <a:xfrm>
              <a:off x="6060265" y="257519"/>
              <a:ext cx="1055746" cy="433961"/>
            </a:xfrm>
            <a:prstGeom prst="roundRect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900" dirty="0">
                  <a:solidFill>
                    <a:schemeClr val="bg1"/>
                  </a:solidFill>
                </a:rPr>
                <a:t>Spécifications fonctionnelles &amp; techniques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026228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ZoneTexte 7">
            <a:extLst>
              <a:ext uri="{FF2B5EF4-FFF2-40B4-BE49-F238E27FC236}">
                <a16:creationId xmlns:a16="http://schemas.microsoft.com/office/drawing/2014/main" id="{A0338E69-BE0C-A777-98A0-567A5F4E7432}"/>
              </a:ext>
            </a:extLst>
          </p:cNvPr>
          <p:cNvSpPr txBox="1"/>
          <p:nvPr/>
        </p:nvSpPr>
        <p:spPr>
          <a:xfrm>
            <a:off x="6227180" y="-3955660"/>
            <a:ext cx="7504468" cy="1548116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100000" dirty="0">
                <a:gradFill flip="none" rotWithShape="1">
                  <a:gsLst>
                    <a:gs pos="0">
                      <a:schemeClr val="accent1">
                        <a:lumMod val="0"/>
                        <a:lumOff val="100000"/>
                      </a:schemeClr>
                    </a:gs>
                    <a:gs pos="17000">
                      <a:schemeClr val="accent1">
                        <a:lumMod val="0"/>
                        <a:lumOff val="100000"/>
                      </a:schemeClr>
                    </a:gs>
                    <a:gs pos="59000">
                      <a:schemeClr val="accent1">
                        <a:lumMod val="100000"/>
                      </a:schemeClr>
                    </a:gs>
                  </a:gsLst>
                  <a:lin ang="13500000" scaled="1"/>
                  <a:tileRect/>
                </a:gradFill>
                <a:latin typeface="Franklin Gothic Demi" panose="020B0703020102020204" pitchFamily="34" charset="0"/>
              </a:rPr>
              <a:t>A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9456" y="3257550"/>
            <a:ext cx="4366624" cy="743744"/>
          </a:xfrm>
        </p:spPr>
        <p:txBody>
          <a:bodyPr rtlCol="0"/>
          <a:lstStyle/>
          <a:p>
            <a:pPr rtl="0"/>
            <a:r>
              <a:rPr lang="fr-FR" dirty="0"/>
              <a:t>Réalisation du candidat</a:t>
            </a:r>
          </a:p>
        </p:txBody>
      </p:sp>
      <p:sp>
        <p:nvSpPr>
          <p:cNvPr id="6" name="Espace réservé de la date 5">
            <a:extLst>
              <a:ext uri="{FF2B5EF4-FFF2-40B4-BE49-F238E27FC236}">
                <a16:creationId xmlns:a16="http://schemas.microsoft.com/office/drawing/2014/main" id="{673CABDF-C205-4E5E-92F8-7C5863368C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 noProof="0" dirty="0"/>
              <a:t>06/06/2023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F29EA23-F34E-486A-B8B2-0C30192669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dirty="0">
                <a:solidFill>
                  <a:schemeClr val="tx1">
                    <a:lumMod val="65000"/>
                  </a:schemeClr>
                </a:solidFill>
              </a:rPr>
              <a:t>Diaporama Oral Titre Concepteur Développeur d’Application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28F602C-7F98-4C02-99D4-ED65E00D6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fr-FR" smtClean="0">
                <a:solidFill>
                  <a:schemeClr val="bg1"/>
                </a:solidFill>
              </a:rPr>
              <a:pPr rtl="0"/>
              <a:t>33</a:t>
            </a:fld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99238C57-3809-ECD9-208A-1E550B074320}"/>
              </a:ext>
            </a:extLst>
          </p:cNvPr>
          <p:cNvSpPr txBox="1"/>
          <p:nvPr/>
        </p:nvSpPr>
        <p:spPr>
          <a:xfrm>
            <a:off x="9362038" y="4709204"/>
            <a:ext cx="133373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dirty="0" err="1">
                <a:gradFill flip="none" rotWithShape="1">
                  <a:gsLst>
                    <a:gs pos="0">
                      <a:schemeClr val="accent1">
                        <a:lumMod val="0"/>
                        <a:lumOff val="100000"/>
                      </a:schemeClr>
                    </a:gs>
                    <a:gs pos="17000">
                      <a:schemeClr val="accent1">
                        <a:lumMod val="0"/>
                        <a:lumOff val="100000"/>
                      </a:schemeClr>
                    </a:gs>
                    <a:gs pos="59000">
                      <a:schemeClr val="accent1">
                        <a:lumMod val="100000"/>
                      </a:schemeClr>
                    </a:gs>
                  </a:gsLst>
                  <a:lin ang="13500000" scaled="1"/>
                  <a:tileRect/>
                </a:gradFill>
                <a:latin typeface="Franklin Gothic Demi" panose="020B0703020102020204" pitchFamily="34" charset="0"/>
              </a:rPr>
              <a:t>pplication</a:t>
            </a:r>
            <a:endParaRPr lang="fr-FR" dirty="0">
              <a:gradFill flip="none" rotWithShape="1">
                <a:gsLst>
                  <a:gs pos="0">
                    <a:schemeClr val="accent1">
                      <a:lumMod val="0"/>
                      <a:lumOff val="100000"/>
                    </a:schemeClr>
                  </a:gs>
                  <a:gs pos="17000">
                    <a:schemeClr val="accent1">
                      <a:lumMod val="0"/>
                      <a:lumOff val="100000"/>
                    </a:schemeClr>
                  </a:gs>
                  <a:gs pos="59000">
                    <a:schemeClr val="accent1">
                      <a:lumMod val="100000"/>
                    </a:schemeClr>
                  </a:gs>
                </a:gsLst>
                <a:lin ang="13500000" scaled="1"/>
                <a:tileRect/>
              </a:gradFill>
              <a:latin typeface="Franklin Gothic Demi" panose="020B0703020102020204" pitchFamily="34" charset="0"/>
            </a:endParaRPr>
          </a:p>
        </p:txBody>
      </p:sp>
      <p:sp>
        <p:nvSpPr>
          <p:cNvPr id="17" name="Espace réservé du contenu 16">
            <a:extLst>
              <a:ext uri="{FF2B5EF4-FFF2-40B4-BE49-F238E27FC236}">
                <a16:creationId xmlns:a16="http://schemas.microsoft.com/office/drawing/2014/main" id="{A9EFF90F-0641-E1EC-7AAC-8109C68CB7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9456" y="3888503"/>
            <a:ext cx="4203247" cy="2355056"/>
          </a:xfrm>
        </p:spPr>
        <p:txBody>
          <a:bodyPr>
            <a:normAutofit/>
          </a:bodyPr>
          <a:lstStyle/>
          <a:p>
            <a:r>
              <a:rPr lang="fr-FR" dirty="0"/>
              <a:t>Choix des styles </a:t>
            </a:r>
            <a:r>
              <a:rPr lang="fr-FR" dirty="0">
                <a:sym typeface="Wingdings" panose="05000000000000000000" pitchFamily="2" charset="2"/>
              </a:rPr>
              <a:t> Bootstrap</a:t>
            </a:r>
          </a:p>
          <a:p>
            <a:r>
              <a:rPr lang="fr-FR" dirty="0">
                <a:sym typeface="Wingdings" panose="05000000000000000000" pitchFamily="2" charset="2"/>
              </a:rPr>
              <a:t>Construction</a:t>
            </a:r>
          </a:p>
          <a:p>
            <a:r>
              <a:rPr lang="fr-FR" dirty="0">
                <a:sym typeface="Wingdings" panose="05000000000000000000" pitchFamily="2" charset="2"/>
              </a:rPr>
              <a:t>Sécurité (En détail)</a:t>
            </a:r>
          </a:p>
          <a:p>
            <a:r>
              <a:rPr lang="fr-FR" dirty="0">
                <a:sym typeface="Wingdings" panose="05000000000000000000" pitchFamily="2" charset="2"/>
              </a:rPr>
              <a:t>Tests Unitaires</a:t>
            </a:r>
          </a:p>
          <a:p>
            <a:r>
              <a:rPr lang="fr-FR" dirty="0"/>
              <a:t>Tests de performance</a:t>
            </a:r>
          </a:p>
          <a:p>
            <a:r>
              <a:rPr lang="fr-FR" dirty="0"/>
              <a:t>Déploiements</a:t>
            </a:r>
          </a:p>
        </p:txBody>
      </p:sp>
      <p:grpSp>
        <p:nvGrpSpPr>
          <p:cNvPr id="18" name="Groupe 17">
            <a:extLst>
              <a:ext uri="{FF2B5EF4-FFF2-40B4-BE49-F238E27FC236}">
                <a16:creationId xmlns:a16="http://schemas.microsoft.com/office/drawing/2014/main" id="{31F3FCB2-5D0D-8CC7-0086-BAD6FDECCC26}"/>
              </a:ext>
            </a:extLst>
          </p:cNvPr>
          <p:cNvGrpSpPr/>
          <p:nvPr/>
        </p:nvGrpSpPr>
        <p:grpSpPr>
          <a:xfrm>
            <a:off x="0" y="8951"/>
            <a:ext cx="12192000" cy="961618"/>
            <a:chOff x="10160" y="-11704"/>
            <a:chExt cx="12192000" cy="961618"/>
          </a:xfrm>
        </p:grpSpPr>
        <p:grpSp>
          <p:nvGrpSpPr>
            <p:cNvPr id="42" name="Groupe 41">
              <a:extLst>
                <a:ext uri="{FF2B5EF4-FFF2-40B4-BE49-F238E27FC236}">
                  <a16:creationId xmlns:a16="http://schemas.microsoft.com/office/drawing/2014/main" id="{2916ABF2-629B-C55A-7DF0-CD587CFE8796}"/>
                </a:ext>
              </a:extLst>
            </p:cNvPr>
            <p:cNvGrpSpPr/>
            <p:nvPr/>
          </p:nvGrpSpPr>
          <p:grpSpPr>
            <a:xfrm>
              <a:off x="10160" y="-11704"/>
              <a:ext cx="12192000" cy="961618"/>
              <a:chOff x="0" y="0"/>
              <a:chExt cx="12192000" cy="961618"/>
            </a:xfrm>
          </p:grpSpPr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19B56C41-DA50-AA90-1C80-3AEC95206FB1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96161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5" name="Flèche : droite 44">
                <a:extLst>
                  <a:ext uri="{FF2B5EF4-FFF2-40B4-BE49-F238E27FC236}">
                    <a16:creationId xmlns:a16="http://schemas.microsoft.com/office/drawing/2014/main" id="{48F62FBC-C55E-156E-9E3B-EE36D6E1F635}"/>
                  </a:ext>
                </a:extLst>
              </p:cNvPr>
              <p:cNvSpPr/>
              <p:nvPr/>
            </p:nvSpPr>
            <p:spPr>
              <a:xfrm>
                <a:off x="0" y="292485"/>
                <a:ext cx="12164323" cy="376649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002">
                <a:schemeClr val="dk2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6" name="Rectangle : coins arrondis 45">
                <a:extLst>
                  <a:ext uri="{FF2B5EF4-FFF2-40B4-BE49-F238E27FC236}">
                    <a16:creationId xmlns:a16="http://schemas.microsoft.com/office/drawing/2014/main" id="{5F3301F3-3748-0E04-F380-8E4707BA08A2}"/>
                  </a:ext>
                </a:extLst>
              </p:cNvPr>
              <p:cNvSpPr/>
              <p:nvPr/>
            </p:nvSpPr>
            <p:spPr>
              <a:xfrm>
                <a:off x="282303" y="263745"/>
                <a:ext cx="1055746" cy="444915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Présentation personnelle</a:t>
                </a:r>
              </a:p>
            </p:txBody>
          </p:sp>
          <p:sp>
            <p:nvSpPr>
              <p:cNvPr id="47" name="Rectangle : coins arrondis 46">
                <a:extLst>
                  <a:ext uri="{FF2B5EF4-FFF2-40B4-BE49-F238E27FC236}">
                    <a16:creationId xmlns:a16="http://schemas.microsoft.com/office/drawing/2014/main" id="{0E0F9EFA-E96B-F17E-0213-EB5B99A0172B}"/>
                  </a:ext>
                </a:extLst>
              </p:cNvPr>
              <p:cNvSpPr/>
              <p:nvPr/>
            </p:nvSpPr>
            <p:spPr>
              <a:xfrm>
                <a:off x="1652845" y="269044"/>
                <a:ext cx="1056433" cy="444915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Résumé des projets</a:t>
                </a:r>
              </a:p>
            </p:txBody>
          </p:sp>
          <p:sp>
            <p:nvSpPr>
              <p:cNvPr id="48" name="Rectangle : coins arrondis 47">
                <a:extLst>
                  <a:ext uri="{FF2B5EF4-FFF2-40B4-BE49-F238E27FC236}">
                    <a16:creationId xmlns:a16="http://schemas.microsoft.com/office/drawing/2014/main" id="{968B7D46-6037-1820-FF67-1585ABBE9DF3}"/>
                  </a:ext>
                </a:extLst>
              </p:cNvPr>
              <p:cNvSpPr/>
              <p:nvPr/>
            </p:nvSpPr>
            <p:spPr>
              <a:xfrm>
                <a:off x="3074237" y="279998"/>
                <a:ext cx="1055746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Cahier des charges</a:t>
                </a:r>
              </a:p>
            </p:txBody>
          </p:sp>
          <p:sp>
            <p:nvSpPr>
              <p:cNvPr id="49" name="Rectangle : coins arrondis 48">
                <a:extLst>
                  <a:ext uri="{FF2B5EF4-FFF2-40B4-BE49-F238E27FC236}">
                    <a16:creationId xmlns:a16="http://schemas.microsoft.com/office/drawing/2014/main" id="{BA161801-C54A-A5E8-7CCD-A2F8940B7410}"/>
                  </a:ext>
                </a:extLst>
              </p:cNvPr>
              <p:cNvSpPr/>
              <p:nvPr/>
            </p:nvSpPr>
            <p:spPr>
              <a:xfrm>
                <a:off x="4558165" y="279998"/>
                <a:ext cx="1056433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Gestion de projet</a:t>
                </a:r>
              </a:p>
            </p:txBody>
          </p:sp>
          <p:sp>
            <p:nvSpPr>
              <p:cNvPr id="50" name="Rectangle : coins arrondis 49">
                <a:extLst>
                  <a:ext uri="{FF2B5EF4-FFF2-40B4-BE49-F238E27FC236}">
                    <a16:creationId xmlns:a16="http://schemas.microsoft.com/office/drawing/2014/main" id="{FCDA8643-F7D1-1462-19CB-BAD242B99BFB}"/>
                  </a:ext>
                </a:extLst>
              </p:cNvPr>
              <p:cNvSpPr/>
              <p:nvPr/>
            </p:nvSpPr>
            <p:spPr>
              <a:xfrm>
                <a:off x="7569769" y="269223"/>
                <a:ext cx="1055746" cy="433961"/>
              </a:xfrm>
              <a:prstGeom prst="roundRect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Réalisation du candidat</a:t>
                </a:r>
              </a:p>
            </p:txBody>
          </p:sp>
          <p:sp>
            <p:nvSpPr>
              <p:cNvPr id="51" name="Rectangle : coins arrondis 50">
                <a:extLst>
                  <a:ext uri="{FF2B5EF4-FFF2-40B4-BE49-F238E27FC236}">
                    <a16:creationId xmlns:a16="http://schemas.microsoft.com/office/drawing/2014/main" id="{3722AF7C-20A9-6C5E-806C-C649F0CDB9FD}"/>
                  </a:ext>
                </a:extLst>
              </p:cNvPr>
              <p:cNvSpPr/>
              <p:nvPr/>
            </p:nvSpPr>
            <p:spPr>
              <a:xfrm>
                <a:off x="9091289" y="269223"/>
                <a:ext cx="1056433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Veille technologique</a:t>
                </a:r>
              </a:p>
            </p:txBody>
          </p:sp>
          <p:sp>
            <p:nvSpPr>
              <p:cNvPr id="52" name="Rectangle : coins arrondis 51">
                <a:extLst>
                  <a:ext uri="{FF2B5EF4-FFF2-40B4-BE49-F238E27FC236}">
                    <a16:creationId xmlns:a16="http://schemas.microsoft.com/office/drawing/2014/main" id="{7EBFE57C-0C2A-943C-675D-5C2586933734}"/>
                  </a:ext>
                </a:extLst>
              </p:cNvPr>
              <p:cNvSpPr/>
              <p:nvPr/>
            </p:nvSpPr>
            <p:spPr>
              <a:xfrm>
                <a:off x="10586064" y="263745"/>
                <a:ext cx="1048786" cy="442000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Conclusion</a:t>
                </a:r>
              </a:p>
            </p:txBody>
          </p:sp>
        </p:grpSp>
        <p:sp>
          <p:nvSpPr>
            <p:cNvPr id="43" name="Rectangle : coins arrondis 42">
              <a:extLst>
                <a:ext uri="{FF2B5EF4-FFF2-40B4-BE49-F238E27FC236}">
                  <a16:creationId xmlns:a16="http://schemas.microsoft.com/office/drawing/2014/main" id="{99AA0342-AD2C-F239-907B-C485F716E213}"/>
                </a:ext>
              </a:extLst>
            </p:cNvPr>
            <p:cNvSpPr/>
            <p:nvPr/>
          </p:nvSpPr>
          <p:spPr>
            <a:xfrm>
              <a:off x="6060265" y="257519"/>
              <a:ext cx="1055746" cy="433961"/>
            </a:xfrm>
            <a:prstGeom prst="round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900" dirty="0">
                  <a:solidFill>
                    <a:schemeClr val="bg1"/>
                  </a:solidFill>
                </a:rPr>
                <a:t>Spécifications fonctionnelles &amp; techniques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69908553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uiExpand="1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re 18">
            <a:extLst>
              <a:ext uri="{FF2B5EF4-FFF2-40B4-BE49-F238E27FC236}">
                <a16:creationId xmlns:a16="http://schemas.microsoft.com/office/drawing/2014/main" id="{0530C6EC-AF6A-63B0-5C0C-5ED5C85DC3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137" y="668753"/>
            <a:ext cx="3850986" cy="1110286"/>
          </a:xfrm>
        </p:spPr>
        <p:txBody>
          <a:bodyPr>
            <a:normAutofit/>
          </a:bodyPr>
          <a:lstStyle/>
          <a:p>
            <a:r>
              <a:rPr lang="fr-FR" dirty="0"/>
              <a:t>Réalisation du candidat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1A2DB8C-A8F2-031B-C6A0-53E0BC3BAFC0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fr-FR" noProof="0" dirty="0"/>
              <a:t>06/06/2023</a:t>
            </a: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324CD6A-FB6D-AE23-9BA9-6EC1FDB49084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fr-FR" dirty="0">
                <a:solidFill>
                  <a:schemeClr val="tx1">
                    <a:lumMod val="65000"/>
                  </a:schemeClr>
                </a:solidFill>
              </a:rPr>
              <a:t>Diaporama Oral Titre Concepteur Développeur d’Application</a:t>
            </a:r>
            <a:endParaRPr lang="fr-FR" noProof="0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6DC36FE-C0A0-61C2-BB36-5D94C32331A7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pPr rtl="0"/>
            <a:fld id="{9FF96520-E4CE-4EAD-8ABF-1D2297D6B3AA}" type="slidenum">
              <a:rPr lang="fr-FR" noProof="0" smtClean="0"/>
              <a:pPr rtl="0"/>
              <a:t>34</a:t>
            </a:fld>
            <a:endParaRPr lang="fr-FR" noProof="0"/>
          </a:p>
        </p:txBody>
      </p:sp>
      <p:sp>
        <p:nvSpPr>
          <p:cNvPr id="4" name="Titre 18">
            <a:extLst>
              <a:ext uri="{FF2B5EF4-FFF2-40B4-BE49-F238E27FC236}">
                <a16:creationId xmlns:a16="http://schemas.microsoft.com/office/drawing/2014/main" id="{E3671FD7-507A-07A3-CB07-49AE99084D15}"/>
              </a:ext>
            </a:extLst>
          </p:cNvPr>
          <p:cNvSpPr txBox="1">
            <a:spLocks/>
          </p:cNvSpPr>
          <p:nvPr/>
        </p:nvSpPr>
        <p:spPr>
          <a:xfrm>
            <a:off x="3984165" y="1091682"/>
            <a:ext cx="8115698" cy="496514"/>
          </a:xfrm>
          <a:prstGeom prst="rect">
            <a:avLst/>
          </a:prstGeom>
        </p:spPr>
        <p:txBody>
          <a:bodyPr vert="horz" lIns="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Choix du style : </a:t>
            </a:r>
            <a:r>
              <a:rPr lang="fr-FR" dirty="0" err="1"/>
              <a:t>StoreSwap</a:t>
            </a:r>
            <a:r>
              <a:rPr lang="fr-FR" dirty="0"/>
              <a:t> WEB</a:t>
            </a:r>
          </a:p>
        </p:txBody>
      </p:sp>
      <p:sp>
        <p:nvSpPr>
          <p:cNvPr id="8" name="Sous-titre 2">
            <a:extLst>
              <a:ext uri="{FF2B5EF4-FFF2-40B4-BE49-F238E27FC236}">
                <a16:creationId xmlns:a16="http://schemas.microsoft.com/office/drawing/2014/main" id="{B58B78AE-A615-6CBD-E0EE-83D6A7FF0275}"/>
              </a:ext>
            </a:extLst>
          </p:cNvPr>
          <p:cNvSpPr txBox="1">
            <a:spLocks/>
          </p:cNvSpPr>
          <p:nvPr/>
        </p:nvSpPr>
        <p:spPr>
          <a:xfrm>
            <a:off x="174811" y="2193972"/>
            <a:ext cx="3212568" cy="365126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/>
              <a:t>Couleurs claires</a:t>
            </a:r>
          </a:p>
        </p:txBody>
      </p:sp>
      <p:sp>
        <p:nvSpPr>
          <p:cNvPr id="39" name="Sous-titre 2">
            <a:extLst>
              <a:ext uri="{FF2B5EF4-FFF2-40B4-BE49-F238E27FC236}">
                <a16:creationId xmlns:a16="http://schemas.microsoft.com/office/drawing/2014/main" id="{F2F02EB8-4811-6FE4-F2E8-492E86DEEFE9}"/>
              </a:ext>
            </a:extLst>
          </p:cNvPr>
          <p:cNvSpPr txBox="1">
            <a:spLocks/>
          </p:cNvSpPr>
          <p:nvPr/>
        </p:nvSpPr>
        <p:spPr>
          <a:xfrm>
            <a:off x="174811" y="2877591"/>
            <a:ext cx="3212568" cy="365126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/>
              <a:t>Bootstrap</a:t>
            </a:r>
          </a:p>
        </p:txBody>
      </p:sp>
      <p:pic>
        <p:nvPicPr>
          <p:cNvPr id="44" name="Image 43">
            <a:extLst>
              <a:ext uri="{FF2B5EF4-FFF2-40B4-BE49-F238E27FC236}">
                <a16:creationId xmlns:a16="http://schemas.microsoft.com/office/drawing/2014/main" id="{49D31ACF-C3B2-E1C1-0AA3-573229B115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9698" y="1779039"/>
            <a:ext cx="8280255" cy="4328789"/>
          </a:xfrm>
          <a:prstGeom prst="rect">
            <a:avLst/>
          </a:prstGeom>
        </p:spPr>
      </p:pic>
      <p:sp>
        <p:nvSpPr>
          <p:cNvPr id="45" name="Sous-titre 2">
            <a:extLst>
              <a:ext uri="{FF2B5EF4-FFF2-40B4-BE49-F238E27FC236}">
                <a16:creationId xmlns:a16="http://schemas.microsoft.com/office/drawing/2014/main" id="{5B81CDD3-EE60-5643-D504-9B0BAB4E7C1D}"/>
              </a:ext>
            </a:extLst>
          </p:cNvPr>
          <p:cNvSpPr txBox="1">
            <a:spLocks/>
          </p:cNvSpPr>
          <p:nvPr/>
        </p:nvSpPr>
        <p:spPr>
          <a:xfrm>
            <a:off x="411346" y="3378647"/>
            <a:ext cx="3212568" cy="365126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400" dirty="0"/>
              <a:t>Coté visuel</a:t>
            </a:r>
          </a:p>
        </p:txBody>
      </p:sp>
      <p:sp>
        <p:nvSpPr>
          <p:cNvPr id="46" name="Sous-titre 2">
            <a:extLst>
              <a:ext uri="{FF2B5EF4-FFF2-40B4-BE49-F238E27FC236}">
                <a16:creationId xmlns:a16="http://schemas.microsoft.com/office/drawing/2014/main" id="{5856E5DD-0D2E-CF42-7FDC-D625B8501603}"/>
              </a:ext>
            </a:extLst>
          </p:cNvPr>
          <p:cNvSpPr txBox="1">
            <a:spLocks/>
          </p:cNvSpPr>
          <p:nvPr/>
        </p:nvSpPr>
        <p:spPr>
          <a:xfrm>
            <a:off x="411346" y="3770830"/>
            <a:ext cx="3212568" cy="365126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400" dirty="0"/>
              <a:t>Coté code</a:t>
            </a:r>
          </a:p>
        </p:txBody>
      </p:sp>
      <p:pic>
        <p:nvPicPr>
          <p:cNvPr id="48" name="Image 47">
            <a:extLst>
              <a:ext uri="{FF2B5EF4-FFF2-40B4-BE49-F238E27FC236}">
                <a16:creationId xmlns:a16="http://schemas.microsoft.com/office/drawing/2014/main" id="{DEEACA23-0E9C-DD9A-C21F-2B3DCD2407D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46" r="45148" b="81811"/>
          <a:stretch/>
        </p:blipFill>
        <p:spPr>
          <a:xfrm>
            <a:off x="3865798" y="2449523"/>
            <a:ext cx="4328280" cy="1614692"/>
          </a:xfrm>
          <a:prstGeom prst="rect">
            <a:avLst/>
          </a:prstGeom>
        </p:spPr>
      </p:pic>
      <p:pic>
        <p:nvPicPr>
          <p:cNvPr id="50" name="Image 49">
            <a:extLst>
              <a:ext uri="{FF2B5EF4-FFF2-40B4-BE49-F238E27FC236}">
                <a16:creationId xmlns:a16="http://schemas.microsoft.com/office/drawing/2014/main" id="{ECC943AC-0130-2FE9-4B94-6B67EA8C669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3693" r="50000" b="3689"/>
          <a:stretch/>
        </p:blipFill>
        <p:spPr>
          <a:xfrm>
            <a:off x="8318227" y="2443889"/>
            <a:ext cx="3769232" cy="3663939"/>
          </a:xfrm>
          <a:prstGeom prst="rect">
            <a:avLst/>
          </a:prstGeom>
        </p:spPr>
      </p:pic>
      <p:pic>
        <p:nvPicPr>
          <p:cNvPr id="52" name="Image 51">
            <a:extLst>
              <a:ext uri="{FF2B5EF4-FFF2-40B4-BE49-F238E27FC236}">
                <a16:creationId xmlns:a16="http://schemas.microsoft.com/office/drawing/2014/main" id="{F98A2610-DB39-40C7-07CE-4B4AA6635A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9698" y="1892603"/>
            <a:ext cx="8280255" cy="4398885"/>
          </a:xfrm>
          <a:prstGeom prst="rect">
            <a:avLst/>
          </a:prstGeom>
        </p:spPr>
      </p:pic>
      <p:grpSp>
        <p:nvGrpSpPr>
          <p:cNvPr id="53" name="Groupe 52">
            <a:extLst>
              <a:ext uri="{FF2B5EF4-FFF2-40B4-BE49-F238E27FC236}">
                <a16:creationId xmlns:a16="http://schemas.microsoft.com/office/drawing/2014/main" id="{92DDB526-7EBB-32F2-395D-7B67FD2A454A}"/>
              </a:ext>
            </a:extLst>
          </p:cNvPr>
          <p:cNvGrpSpPr/>
          <p:nvPr/>
        </p:nvGrpSpPr>
        <p:grpSpPr>
          <a:xfrm>
            <a:off x="0" y="8951"/>
            <a:ext cx="12192000" cy="961618"/>
            <a:chOff x="10160" y="-11704"/>
            <a:chExt cx="12192000" cy="961618"/>
          </a:xfrm>
        </p:grpSpPr>
        <p:grpSp>
          <p:nvGrpSpPr>
            <p:cNvPr id="54" name="Groupe 53">
              <a:extLst>
                <a:ext uri="{FF2B5EF4-FFF2-40B4-BE49-F238E27FC236}">
                  <a16:creationId xmlns:a16="http://schemas.microsoft.com/office/drawing/2014/main" id="{C748C052-E35A-8DFC-4EFB-25A58E30DFEC}"/>
                </a:ext>
              </a:extLst>
            </p:cNvPr>
            <p:cNvGrpSpPr/>
            <p:nvPr/>
          </p:nvGrpSpPr>
          <p:grpSpPr>
            <a:xfrm>
              <a:off x="10160" y="-11704"/>
              <a:ext cx="12192000" cy="961618"/>
              <a:chOff x="0" y="0"/>
              <a:chExt cx="12192000" cy="961618"/>
            </a:xfrm>
          </p:grpSpPr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37EEE1A2-5FE3-3566-059F-41E8B428CCE1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96161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7" name="Flèche : droite 56">
                <a:extLst>
                  <a:ext uri="{FF2B5EF4-FFF2-40B4-BE49-F238E27FC236}">
                    <a16:creationId xmlns:a16="http://schemas.microsoft.com/office/drawing/2014/main" id="{3748503E-5DB5-374D-1516-61E839D42814}"/>
                  </a:ext>
                </a:extLst>
              </p:cNvPr>
              <p:cNvSpPr/>
              <p:nvPr/>
            </p:nvSpPr>
            <p:spPr>
              <a:xfrm>
                <a:off x="0" y="292485"/>
                <a:ext cx="12164323" cy="376649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002">
                <a:schemeClr val="dk2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8" name="Rectangle : coins arrondis 57">
                <a:extLst>
                  <a:ext uri="{FF2B5EF4-FFF2-40B4-BE49-F238E27FC236}">
                    <a16:creationId xmlns:a16="http://schemas.microsoft.com/office/drawing/2014/main" id="{7312C8E9-991A-FEB6-C572-1AF36D7626DC}"/>
                  </a:ext>
                </a:extLst>
              </p:cNvPr>
              <p:cNvSpPr/>
              <p:nvPr/>
            </p:nvSpPr>
            <p:spPr>
              <a:xfrm>
                <a:off x="282303" y="263745"/>
                <a:ext cx="1055746" cy="444915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Présentation personnelle</a:t>
                </a:r>
              </a:p>
            </p:txBody>
          </p:sp>
          <p:sp>
            <p:nvSpPr>
              <p:cNvPr id="59" name="Rectangle : coins arrondis 58">
                <a:extLst>
                  <a:ext uri="{FF2B5EF4-FFF2-40B4-BE49-F238E27FC236}">
                    <a16:creationId xmlns:a16="http://schemas.microsoft.com/office/drawing/2014/main" id="{44A52FA5-B339-915B-645D-1D4FDDF61688}"/>
                  </a:ext>
                </a:extLst>
              </p:cNvPr>
              <p:cNvSpPr/>
              <p:nvPr/>
            </p:nvSpPr>
            <p:spPr>
              <a:xfrm>
                <a:off x="1652845" y="269044"/>
                <a:ext cx="1056433" cy="444915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Résumé des projets</a:t>
                </a:r>
              </a:p>
            </p:txBody>
          </p:sp>
          <p:sp>
            <p:nvSpPr>
              <p:cNvPr id="60" name="Rectangle : coins arrondis 59">
                <a:extLst>
                  <a:ext uri="{FF2B5EF4-FFF2-40B4-BE49-F238E27FC236}">
                    <a16:creationId xmlns:a16="http://schemas.microsoft.com/office/drawing/2014/main" id="{1DD53EA2-EB33-DDA4-6F0D-DC9BB8A66E96}"/>
                  </a:ext>
                </a:extLst>
              </p:cNvPr>
              <p:cNvSpPr/>
              <p:nvPr/>
            </p:nvSpPr>
            <p:spPr>
              <a:xfrm>
                <a:off x="3074237" y="279998"/>
                <a:ext cx="1055746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Cahier des charges</a:t>
                </a:r>
              </a:p>
            </p:txBody>
          </p:sp>
          <p:sp>
            <p:nvSpPr>
              <p:cNvPr id="61" name="Rectangle : coins arrondis 60">
                <a:extLst>
                  <a:ext uri="{FF2B5EF4-FFF2-40B4-BE49-F238E27FC236}">
                    <a16:creationId xmlns:a16="http://schemas.microsoft.com/office/drawing/2014/main" id="{091D8168-0A2A-624E-A3FA-E1EAD56EDBFF}"/>
                  </a:ext>
                </a:extLst>
              </p:cNvPr>
              <p:cNvSpPr/>
              <p:nvPr/>
            </p:nvSpPr>
            <p:spPr>
              <a:xfrm>
                <a:off x="4558165" y="279998"/>
                <a:ext cx="1056433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Gestion de projet</a:t>
                </a:r>
              </a:p>
            </p:txBody>
          </p:sp>
          <p:sp>
            <p:nvSpPr>
              <p:cNvPr id="62" name="Rectangle : coins arrondis 61">
                <a:extLst>
                  <a:ext uri="{FF2B5EF4-FFF2-40B4-BE49-F238E27FC236}">
                    <a16:creationId xmlns:a16="http://schemas.microsoft.com/office/drawing/2014/main" id="{1341080C-18D9-4112-CD6C-28C630C88B9E}"/>
                  </a:ext>
                </a:extLst>
              </p:cNvPr>
              <p:cNvSpPr/>
              <p:nvPr/>
            </p:nvSpPr>
            <p:spPr>
              <a:xfrm>
                <a:off x="7569769" y="269223"/>
                <a:ext cx="1055746" cy="433961"/>
              </a:xfrm>
              <a:prstGeom prst="roundRect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Réalisation du candidat</a:t>
                </a:r>
              </a:p>
            </p:txBody>
          </p:sp>
          <p:sp>
            <p:nvSpPr>
              <p:cNvPr id="63" name="Rectangle : coins arrondis 62">
                <a:extLst>
                  <a:ext uri="{FF2B5EF4-FFF2-40B4-BE49-F238E27FC236}">
                    <a16:creationId xmlns:a16="http://schemas.microsoft.com/office/drawing/2014/main" id="{A9E47073-0BA7-C0B9-D342-7342B2553EC3}"/>
                  </a:ext>
                </a:extLst>
              </p:cNvPr>
              <p:cNvSpPr/>
              <p:nvPr/>
            </p:nvSpPr>
            <p:spPr>
              <a:xfrm>
                <a:off x="9091289" y="269223"/>
                <a:ext cx="1056433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Veille technologique</a:t>
                </a:r>
              </a:p>
            </p:txBody>
          </p:sp>
          <p:sp>
            <p:nvSpPr>
              <p:cNvPr id="64" name="Rectangle : coins arrondis 63">
                <a:extLst>
                  <a:ext uri="{FF2B5EF4-FFF2-40B4-BE49-F238E27FC236}">
                    <a16:creationId xmlns:a16="http://schemas.microsoft.com/office/drawing/2014/main" id="{400443F5-D61B-F75D-F9E8-45ACE545B6B1}"/>
                  </a:ext>
                </a:extLst>
              </p:cNvPr>
              <p:cNvSpPr/>
              <p:nvPr/>
            </p:nvSpPr>
            <p:spPr>
              <a:xfrm>
                <a:off x="10586064" y="263745"/>
                <a:ext cx="1048786" cy="442000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Conclusion</a:t>
                </a:r>
              </a:p>
            </p:txBody>
          </p:sp>
        </p:grpSp>
        <p:sp>
          <p:nvSpPr>
            <p:cNvPr id="55" name="Rectangle : coins arrondis 54">
              <a:extLst>
                <a:ext uri="{FF2B5EF4-FFF2-40B4-BE49-F238E27FC236}">
                  <a16:creationId xmlns:a16="http://schemas.microsoft.com/office/drawing/2014/main" id="{8C99CE79-3E0C-9F57-ACDE-C846555B2D3F}"/>
                </a:ext>
              </a:extLst>
            </p:cNvPr>
            <p:cNvSpPr/>
            <p:nvPr/>
          </p:nvSpPr>
          <p:spPr>
            <a:xfrm>
              <a:off x="6060265" y="257519"/>
              <a:ext cx="1055746" cy="433961"/>
            </a:xfrm>
            <a:prstGeom prst="round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900" dirty="0">
                  <a:solidFill>
                    <a:schemeClr val="bg1"/>
                  </a:solidFill>
                </a:rPr>
                <a:t>Spécifications fonctionnelles &amp; techniques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626115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re 18">
            <a:extLst>
              <a:ext uri="{FF2B5EF4-FFF2-40B4-BE49-F238E27FC236}">
                <a16:creationId xmlns:a16="http://schemas.microsoft.com/office/drawing/2014/main" id="{0530C6EC-AF6A-63B0-5C0C-5ED5C85DC3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137" y="668753"/>
            <a:ext cx="3850986" cy="1110286"/>
          </a:xfrm>
        </p:spPr>
        <p:txBody>
          <a:bodyPr>
            <a:normAutofit/>
          </a:bodyPr>
          <a:lstStyle/>
          <a:p>
            <a:r>
              <a:rPr lang="fr-FR" dirty="0"/>
              <a:t>Réalisation du candidat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1A2DB8C-A8F2-031B-C6A0-53E0BC3BAFC0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fr-FR" noProof="0" dirty="0"/>
              <a:t>06/06/2023</a:t>
            </a: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324CD6A-FB6D-AE23-9BA9-6EC1FDB49084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fr-FR" dirty="0">
                <a:solidFill>
                  <a:schemeClr val="tx1">
                    <a:lumMod val="65000"/>
                  </a:schemeClr>
                </a:solidFill>
              </a:rPr>
              <a:t>Diaporama Oral Titre Concepteur Développeur d’Application</a:t>
            </a:r>
            <a:endParaRPr lang="fr-FR" noProof="0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6DC36FE-C0A0-61C2-BB36-5D94C32331A7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pPr rtl="0"/>
            <a:fld id="{9FF96520-E4CE-4EAD-8ABF-1D2297D6B3AA}" type="slidenum">
              <a:rPr lang="fr-FR" noProof="0" smtClean="0"/>
              <a:pPr rtl="0"/>
              <a:t>35</a:t>
            </a:fld>
            <a:endParaRPr lang="fr-FR" noProof="0"/>
          </a:p>
        </p:txBody>
      </p:sp>
      <p:sp>
        <p:nvSpPr>
          <p:cNvPr id="4" name="Titre 18">
            <a:extLst>
              <a:ext uri="{FF2B5EF4-FFF2-40B4-BE49-F238E27FC236}">
                <a16:creationId xmlns:a16="http://schemas.microsoft.com/office/drawing/2014/main" id="{E3671FD7-507A-07A3-CB07-49AE99084D15}"/>
              </a:ext>
            </a:extLst>
          </p:cNvPr>
          <p:cNvSpPr txBox="1">
            <a:spLocks/>
          </p:cNvSpPr>
          <p:nvPr/>
        </p:nvSpPr>
        <p:spPr>
          <a:xfrm>
            <a:off x="3984165" y="1091682"/>
            <a:ext cx="8115698" cy="496514"/>
          </a:xfrm>
          <a:prstGeom prst="rect">
            <a:avLst/>
          </a:prstGeom>
        </p:spPr>
        <p:txBody>
          <a:bodyPr vert="horz" lIns="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Construction : IAPM Desktop</a:t>
            </a:r>
          </a:p>
        </p:txBody>
      </p:sp>
      <p:sp>
        <p:nvSpPr>
          <p:cNvPr id="11" name="Sous-titre 2">
            <a:extLst>
              <a:ext uri="{FF2B5EF4-FFF2-40B4-BE49-F238E27FC236}">
                <a16:creationId xmlns:a16="http://schemas.microsoft.com/office/drawing/2014/main" id="{49F37BD0-5079-536D-3513-F27525842CF9}"/>
              </a:ext>
            </a:extLst>
          </p:cNvPr>
          <p:cNvSpPr txBox="1">
            <a:spLocks/>
          </p:cNvSpPr>
          <p:nvPr/>
        </p:nvSpPr>
        <p:spPr>
          <a:xfrm>
            <a:off x="174811" y="2998221"/>
            <a:ext cx="3212568" cy="365126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/>
              <a:t>Builder </a:t>
            </a:r>
            <a:r>
              <a:rPr lang="fr-FR" sz="1800" dirty="0" err="1"/>
              <a:t>WinForm</a:t>
            </a:r>
            <a:endParaRPr lang="fr-FR" sz="1800" dirty="0"/>
          </a:p>
        </p:txBody>
      </p:sp>
      <p:sp>
        <p:nvSpPr>
          <p:cNvPr id="12" name="Sous-titre 2">
            <a:extLst>
              <a:ext uri="{FF2B5EF4-FFF2-40B4-BE49-F238E27FC236}">
                <a16:creationId xmlns:a16="http://schemas.microsoft.com/office/drawing/2014/main" id="{4332888B-C032-6001-E5B1-432F43794367}"/>
              </a:ext>
            </a:extLst>
          </p:cNvPr>
          <p:cNvSpPr txBox="1">
            <a:spLocks/>
          </p:cNvSpPr>
          <p:nvPr/>
        </p:nvSpPr>
        <p:spPr>
          <a:xfrm>
            <a:off x="174811" y="2233527"/>
            <a:ext cx="3212568" cy="365126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/>
              <a:t>Arborescence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48E6E2B3-7698-BCC6-2543-2E8C673C8A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2864" y="1772830"/>
            <a:ext cx="3929614" cy="466281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1E2A5DB2-59A5-91B9-365C-AB89AEA1A537}"/>
              </a:ext>
            </a:extLst>
          </p:cNvPr>
          <p:cNvSpPr/>
          <p:nvPr/>
        </p:nvSpPr>
        <p:spPr>
          <a:xfrm>
            <a:off x="4084566" y="2756281"/>
            <a:ext cx="2197900" cy="160056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FC8E1E5-AA8B-6C16-7301-20990994024E}"/>
              </a:ext>
            </a:extLst>
          </p:cNvPr>
          <p:cNvSpPr/>
          <p:nvPr/>
        </p:nvSpPr>
        <p:spPr>
          <a:xfrm>
            <a:off x="4084566" y="4379480"/>
            <a:ext cx="2197900" cy="178465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Sous-titre 2">
            <a:extLst>
              <a:ext uri="{FF2B5EF4-FFF2-40B4-BE49-F238E27FC236}">
                <a16:creationId xmlns:a16="http://schemas.microsoft.com/office/drawing/2014/main" id="{282B7E96-D383-4DB0-BF83-931CCC59964F}"/>
              </a:ext>
            </a:extLst>
          </p:cNvPr>
          <p:cNvSpPr txBox="1">
            <a:spLocks/>
          </p:cNvSpPr>
          <p:nvPr/>
        </p:nvSpPr>
        <p:spPr>
          <a:xfrm>
            <a:off x="174811" y="3760354"/>
            <a:ext cx="3212568" cy="365126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/>
              <a:t>Classe Produit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D9DF8E36-F3E2-FBC7-D617-B4EBD4C4D75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56"/>
          <a:stretch/>
        </p:blipFill>
        <p:spPr>
          <a:xfrm>
            <a:off x="3808206" y="1772830"/>
            <a:ext cx="8346701" cy="4467950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C07F62CD-7D90-4878-84E1-B30F038F0A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08205" y="2101970"/>
            <a:ext cx="8346701" cy="3931449"/>
          </a:xfrm>
          <a:prstGeom prst="rect">
            <a:avLst/>
          </a:prstGeom>
        </p:spPr>
      </p:pic>
      <p:grpSp>
        <p:nvGrpSpPr>
          <p:cNvPr id="23" name="Groupe 22">
            <a:extLst>
              <a:ext uri="{FF2B5EF4-FFF2-40B4-BE49-F238E27FC236}">
                <a16:creationId xmlns:a16="http://schemas.microsoft.com/office/drawing/2014/main" id="{11A6FDBC-8F9F-CFDF-2159-847053A50073}"/>
              </a:ext>
            </a:extLst>
          </p:cNvPr>
          <p:cNvGrpSpPr/>
          <p:nvPr/>
        </p:nvGrpSpPr>
        <p:grpSpPr>
          <a:xfrm>
            <a:off x="0" y="8951"/>
            <a:ext cx="12192000" cy="961618"/>
            <a:chOff x="10160" y="-11704"/>
            <a:chExt cx="12192000" cy="961618"/>
          </a:xfrm>
        </p:grpSpPr>
        <p:grpSp>
          <p:nvGrpSpPr>
            <p:cNvPr id="25" name="Groupe 24">
              <a:extLst>
                <a:ext uri="{FF2B5EF4-FFF2-40B4-BE49-F238E27FC236}">
                  <a16:creationId xmlns:a16="http://schemas.microsoft.com/office/drawing/2014/main" id="{DF497DB7-DC49-004F-CC28-2C5D1DD3D21A}"/>
                </a:ext>
              </a:extLst>
            </p:cNvPr>
            <p:cNvGrpSpPr/>
            <p:nvPr/>
          </p:nvGrpSpPr>
          <p:grpSpPr>
            <a:xfrm>
              <a:off x="10160" y="-11704"/>
              <a:ext cx="12192000" cy="961618"/>
              <a:chOff x="0" y="0"/>
              <a:chExt cx="12192000" cy="961618"/>
            </a:xfrm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5AECBB7C-CE34-FA61-8F7F-C5BF98652C4D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96161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0" name="Flèche : droite 29">
                <a:extLst>
                  <a:ext uri="{FF2B5EF4-FFF2-40B4-BE49-F238E27FC236}">
                    <a16:creationId xmlns:a16="http://schemas.microsoft.com/office/drawing/2014/main" id="{7BB0015F-EA15-7ED0-A3C9-E0A4299B54E5}"/>
                  </a:ext>
                </a:extLst>
              </p:cNvPr>
              <p:cNvSpPr/>
              <p:nvPr/>
            </p:nvSpPr>
            <p:spPr>
              <a:xfrm>
                <a:off x="0" y="292485"/>
                <a:ext cx="12164323" cy="376649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002">
                <a:schemeClr val="dk2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2" name="Rectangle : coins arrondis 31">
                <a:extLst>
                  <a:ext uri="{FF2B5EF4-FFF2-40B4-BE49-F238E27FC236}">
                    <a16:creationId xmlns:a16="http://schemas.microsoft.com/office/drawing/2014/main" id="{A67AD72C-F117-E9F1-4214-D5B091893BA9}"/>
                  </a:ext>
                </a:extLst>
              </p:cNvPr>
              <p:cNvSpPr/>
              <p:nvPr/>
            </p:nvSpPr>
            <p:spPr>
              <a:xfrm>
                <a:off x="282303" y="263745"/>
                <a:ext cx="1055746" cy="444915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Présentation personnelle</a:t>
                </a:r>
              </a:p>
            </p:txBody>
          </p:sp>
          <p:sp>
            <p:nvSpPr>
              <p:cNvPr id="40" name="Rectangle : coins arrondis 39">
                <a:extLst>
                  <a:ext uri="{FF2B5EF4-FFF2-40B4-BE49-F238E27FC236}">
                    <a16:creationId xmlns:a16="http://schemas.microsoft.com/office/drawing/2014/main" id="{CC73EBD1-FC77-DA9A-D2AA-8F900A69D0CD}"/>
                  </a:ext>
                </a:extLst>
              </p:cNvPr>
              <p:cNvSpPr/>
              <p:nvPr/>
            </p:nvSpPr>
            <p:spPr>
              <a:xfrm>
                <a:off x="1652845" y="269044"/>
                <a:ext cx="1056433" cy="444915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Résumé des projets</a:t>
                </a:r>
              </a:p>
            </p:txBody>
          </p:sp>
          <p:sp>
            <p:nvSpPr>
              <p:cNvPr id="41" name="Rectangle : coins arrondis 40">
                <a:extLst>
                  <a:ext uri="{FF2B5EF4-FFF2-40B4-BE49-F238E27FC236}">
                    <a16:creationId xmlns:a16="http://schemas.microsoft.com/office/drawing/2014/main" id="{AC256F9B-0418-32AF-CEF8-1486733849F0}"/>
                  </a:ext>
                </a:extLst>
              </p:cNvPr>
              <p:cNvSpPr/>
              <p:nvPr/>
            </p:nvSpPr>
            <p:spPr>
              <a:xfrm>
                <a:off x="3074237" y="279998"/>
                <a:ext cx="1055746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Cahier des charges</a:t>
                </a:r>
              </a:p>
            </p:txBody>
          </p:sp>
          <p:sp>
            <p:nvSpPr>
              <p:cNvPr id="42" name="Rectangle : coins arrondis 41">
                <a:extLst>
                  <a:ext uri="{FF2B5EF4-FFF2-40B4-BE49-F238E27FC236}">
                    <a16:creationId xmlns:a16="http://schemas.microsoft.com/office/drawing/2014/main" id="{AA151202-17AC-32A9-4331-0A9948FC3CCA}"/>
                  </a:ext>
                </a:extLst>
              </p:cNvPr>
              <p:cNvSpPr/>
              <p:nvPr/>
            </p:nvSpPr>
            <p:spPr>
              <a:xfrm>
                <a:off x="4558165" y="279998"/>
                <a:ext cx="1056433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Gestion de projet</a:t>
                </a:r>
              </a:p>
            </p:txBody>
          </p:sp>
          <p:sp>
            <p:nvSpPr>
              <p:cNvPr id="43" name="Rectangle : coins arrondis 42">
                <a:extLst>
                  <a:ext uri="{FF2B5EF4-FFF2-40B4-BE49-F238E27FC236}">
                    <a16:creationId xmlns:a16="http://schemas.microsoft.com/office/drawing/2014/main" id="{0CD70FCF-3F20-BC15-1349-541EF43772C6}"/>
                  </a:ext>
                </a:extLst>
              </p:cNvPr>
              <p:cNvSpPr/>
              <p:nvPr/>
            </p:nvSpPr>
            <p:spPr>
              <a:xfrm>
                <a:off x="7569769" y="269223"/>
                <a:ext cx="1055746" cy="433961"/>
              </a:xfrm>
              <a:prstGeom prst="roundRect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Réalisation du candidat</a:t>
                </a:r>
              </a:p>
            </p:txBody>
          </p:sp>
          <p:sp>
            <p:nvSpPr>
              <p:cNvPr id="47" name="Rectangle : coins arrondis 46">
                <a:extLst>
                  <a:ext uri="{FF2B5EF4-FFF2-40B4-BE49-F238E27FC236}">
                    <a16:creationId xmlns:a16="http://schemas.microsoft.com/office/drawing/2014/main" id="{6045251C-3C40-18E9-8684-9364A04B56A8}"/>
                  </a:ext>
                </a:extLst>
              </p:cNvPr>
              <p:cNvSpPr/>
              <p:nvPr/>
            </p:nvSpPr>
            <p:spPr>
              <a:xfrm>
                <a:off x="9091289" y="269223"/>
                <a:ext cx="1056433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Veille technologique</a:t>
                </a:r>
              </a:p>
            </p:txBody>
          </p:sp>
          <p:sp>
            <p:nvSpPr>
              <p:cNvPr id="49" name="Rectangle : coins arrondis 48">
                <a:extLst>
                  <a:ext uri="{FF2B5EF4-FFF2-40B4-BE49-F238E27FC236}">
                    <a16:creationId xmlns:a16="http://schemas.microsoft.com/office/drawing/2014/main" id="{ADA9CE31-7854-E075-7A28-C2A5683ADAD4}"/>
                  </a:ext>
                </a:extLst>
              </p:cNvPr>
              <p:cNvSpPr/>
              <p:nvPr/>
            </p:nvSpPr>
            <p:spPr>
              <a:xfrm>
                <a:off x="10586064" y="263745"/>
                <a:ext cx="1048786" cy="442000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Conclusion</a:t>
                </a:r>
              </a:p>
            </p:txBody>
          </p:sp>
        </p:grpSp>
        <p:sp>
          <p:nvSpPr>
            <p:cNvPr id="26" name="Rectangle : coins arrondis 25">
              <a:extLst>
                <a:ext uri="{FF2B5EF4-FFF2-40B4-BE49-F238E27FC236}">
                  <a16:creationId xmlns:a16="http://schemas.microsoft.com/office/drawing/2014/main" id="{3043AD95-DA59-1001-7E2B-9ADFDE382E39}"/>
                </a:ext>
              </a:extLst>
            </p:cNvPr>
            <p:cNvSpPr/>
            <p:nvPr/>
          </p:nvSpPr>
          <p:spPr>
            <a:xfrm>
              <a:off x="6060265" y="257519"/>
              <a:ext cx="1055746" cy="433961"/>
            </a:xfrm>
            <a:prstGeom prst="round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900" dirty="0">
                  <a:solidFill>
                    <a:schemeClr val="bg1"/>
                  </a:solidFill>
                </a:rPr>
                <a:t>Spécifications fonctionnelles &amp; techniques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191806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  <p:bldP spid="16" grpId="0" animBg="1"/>
      <p:bldP spid="16" grpId="1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re 18">
            <a:extLst>
              <a:ext uri="{FF2B5EF4-FFF2-40B4-BE49-F238E27FC236}">
                <a16:creationId xmlns:a16="http://schemas.microsoft.com/office/drawing/2014/main" id="{0530C6EC-AF6A-63B0-5C0C-5ED5C85DC3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137" y="668753"/>
            <a:ext cx="3850986" cy="1110286"/>
          </a:xfrm>
        </p:spPr>
        <p:txBody>
          <a:bodyPr>
            <a:normAutofit/>
          </a:bodyPr>
          <a:lstStyle/>
          <a:p>
            <a:r>
              <a:rPr lang="fr-FR" dirty="0"/>
              <a:t>Réalisation du candidat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1A2DB8C-A8F2-031B-C6A0-53E0BC3BAFC0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fr-FR" noProof="0" dirty="0"/>
              <a:t>06/06/2023</a:t>
            </a: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324CD6A-FB6D-AE23-9BA9-6EC1FDB49084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fr-FR" dirty="0">
                <a:solidFill>
                  <a:schemeClr val="tx1">
                    <a:lumMod val="65000"/>
                  </a:schemeClr>
                </a:solidFill>
              </a:rPr>
              <a:t>Diaporama Oral Titre Concepteur Développeur d’Application</a:t>
            </a:r>
            <a:endParaRPr lang="fr-FR" noProof="0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6DC36FE-C0A0-61C2-BB36-5D94C32331A7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pPr rtl="0"/>
            <a:fld id="{9FF96520-E4CE-4EAD-8ABF-1D2297D6B3AA}" type="slidenum">
              <a:rPr lang="fr-FR" noProof="0" smtClean="0"/>
              <a:pPr rtl="0"/>
              <a:t>36</a:t>
            </a:fld>
            <a:endParaRPr lang="fr-FR" noProof="0"/>
          </a:p>
        </p:txBody>
      </p:sp>
      <p:sp>
        <p:nvSpPr>
          <p:cNvPr id="4" name="Titre 18">
            <a:extLst>
              <a:ext uri="{FF2B5EF4-FFF2-40B4-BE49-F238E27FC236}">
                <a16:creationId xmlns:a16="http://schemas.microsoft.com/office/drawing/2014/main" id="{E3671FD7-507A-07A3-CB07-49AE99084D15}"/>
              </a:ext>
            </a:extLst>
          </p:cNvPr>
          <p:cNvSpPr txBox="1">
            <a:spLocks/>
          </p:cNvSpPr>
          <p:nvPr/>
        </p:nvSpPr>
        <p:spPr>
          <a:xfrm>
            <a:off x="3984165" y="1091682"/>
            <a:ext cx="8115698" cy="496514"/>
          </a:xfrm>
          <a:prstGeom prst="rect">
            <a:avLst/>
          </a:prstGeom>
        </p:spPr>
        <p:txBody>
          <a:bodyPr vert="horz" lIns="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Sécurité : </a:t>
            </a:r>
            <a:r>
              <a:rPr lang="fr-FR" dirty="0" err="1"/>
              <a:t>storeswap</a:t>
            </a:r>
            <a:r>
              <a:rPr lang="fr-FR" dirty="0"/>
              <a:t> web</a:t>
            </a:r>
          </a:p>
        </p:txBody>
      </p:sp>
      <p:sp>
        <p:nvSpPr>
          <p:cNvPr id="12" name="Sous-titre 2">
            <a:extLst>
              <a:ext uri="{FF2B5EF4-FFF2-40B4-BE49-F238E27FC236}">
                <a16:creationId xmlns:a16="http://schemas.microsoft.com/office/drawing/2014/main" id="{4332888B-C032-6001-E5B1-432F43794367}"/>
              </a:ext>
            </a:extLst>
          </p:cNvPr>
          <p:cNvSpPr txBox="1">
            <a:spLocks/>
          </p:cNvSpPr>
          <p:nvPr/>
        </p:nvSpPr>
        <p:spPr>
          <a:xfrm>
            <a:off x="174811" y="2233527"/>
            <a:ext cx="3212568" cy="365126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/>
              <a:t>PDO</a:t>
            </a:r>
          </a:p>
        </p:txBody>
      </p:sp>
      <p:sp>
        <p:nvSpPr>
          <p:cNvPr id="3" name="Espace réservé du texte 20">
            <a:extLst>
              <a:ext uri="{FF2B5EF4-FFF2-40B4-BE49-F238E27FC236}">
                <a16:creationId xmlns:a16="http://schemas.microsoft.com/office/drawing/2014/main" id="{C35BC41F-2A40-0713-9BD0-C220281F9898}"/>
              </a:ext>
            </a:extLst>
          </p:cNvPr>
          <p:cNvSpPr txBox="1">
            <a:spLocks/>
          </p:cNvSpPr>
          <p:nvPr/>
        </p:nvSpPr>
        <p:spPr>
          <a:xfrm>
            <a:off x="4137144" y="1686611"/>
            <a:ext cx="3937495" cy="496514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>
                <a:sym typeface="Wingdings" panose="05000000000000000000" pitchFamily="2" charset="2"/>
              </a:rPr>
              <a:t>Interface uniforme | Requêtes préparées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8DBC4BD2-6EC8-0472-C3D4-74EA11C994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7144" y="2232886"/>
            <a:ext cx="7707116" cy="4203881"/>
          </a:xfrm>
          <a:prstGeom prst="rect">
            <a:avLst/>
          </a:prstGeom>
        </p:spPr>
      </p:pic>
      <p:grpSp>
        <p:nvGrpSpPr>
          <p:cNvPr id="13" name="Groupe 12">
            <a:extLst>
              <a:ext uri="{FF2B5EF4-FFF2-40B4-BE49-F238E27FC236}">
                <a16:creationId xmlns:a16="http://schemas.microsoft.com/office/drawing/2014/main" id="{9113E481-76C4-A1B3-66DD-77FB08898BE0}"/>
              </a:ext>
            </a:extLst>
          </p:cNvPr>
          <p:cNvGrpSpPr/>
          <p:nvPr/>
        </p:nvGrpSpPr>
        <p:grpSpPr>
          <a:xfrm>
            <a:off x="0" y="8951"/>
            <a:ext cx="12192000" cy="961618"/>
            <a:chOff x="10160" y="-11704"/>
            <a:chExt cx="12192000" cy="961618"/>
          </a:xfrm>
        </p:grpSpPr>
        <p:grpSp>
          <p:nvGrpSpPr>
            <p:cNvPr id="20" name="Groupe 19">
              <a:extLst>
                <a:ext uri="{FF2B5EF4-FFF2-40B4-BE49-F238E27FC236}">
                  <a16:creationId xmlns:a16="http://schemas.microsoft.com/office/drawing/2014/main" id="{13B47DD4-5FF9-6919-4732-AF81B27695B3}"/>
                </a:ext>
              </a:extLst>
            </p:cNvPr>
            <p:cNvGrpSpPr/>
            <p:nvPr/>
          </p:nvGrpSpPr>
          <p:grpSpPr>
            <a:xfrm>
              <a:off x="10160" y="-11704"/>
              <a:ext cx="12192000" cy="961618"/>
              <a:chOff x="0" y="0"/>
              <a:chExt cx="12192000" cy="961618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07CDE448-15BD-9B82-DBF8-176F72BB36AA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96161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6" name="Flèche : droite 25">
                <a:extLst>
                  <a:ext uri="{FF2B5EF4-FFF2-40B4-BE49-F238E27FC236}">
                    <a16:creationId xmlns:a16="http://schemas.microsoft.com/office/drawing/2014/main" id="{23C9660D-E836-52C1-8F09-F37A90F820C7}"/>
                  </a:ext>
                </a:extLst>
              </p:cNvPr>
              <p:cNvSpPr/>
              <p:nvPr/>
            </p:nvSpPr>
            <p:spPr>
              <a:xfrm>
                <a:off x="0" y="292485"/>
                <a:ext cx="12164323" cy="376649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002">
                <a:schemeClr val="dk2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7" name="Rectangle : coins arrondis 26">
                <a:extLst>
                  <a:ext uri="{FF2B5EF4-FFF2-40B4-BE49-F238E27FC236}">
                    <a16:creationId xmlns:a16="http://schemas.microsoft.com/office/drawing/2014/main" id="{1D67E5F1-C5DB-0ECB-8AAF-F451D415399E}"/>
                  </a:ext>
                </a:extLst>
              </p:cNvPr>
              <p:cNvSpPr/>
              <p:nvPr/>
            </p:nvSpPr>
            <p:spPr>
              <a:xfrm>
                <a:off x="282303" y="263745"/>
                <a:ext cx="1055746" cy="444915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Présentation personnelle</a:t>
                </a:r>
              </a:p>
            </p:txBody>
          </p:sp>
          <p:sp>
            <p:nvSpPr>
              <p:cNvPr id="30" name="Rectangle : coins arrondis 29">
                <a:extLst>
                  <a:ext uri="{FF2B5EF4-FFF2-40B4-BE49-F238E27FC236}">
                    <a16:creationId xmlns:a16="http://schemas.microsoft.com/office/drawing/2014/main" id="{739588EC-A45F-BBFA-4730-94D5E5032D93}"/>
                  </a:ext>
                </a:extLst>
              </p:cNvPr>
              <p:cNvSpPr/>
              <p:nvPr/>
            </p:nvSpPr>
            <p:spPr>
              <a:xfrm>
                <a:off x="1652845" y="269044"/>
                <a:ext cx="1056433" cy="444915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Résumé des projets</a:t>
                </a:r>
              </a:p>
            </p:txBody>
          </p:sp>
          <p:sp>
            <p:nvSpPr>
              <p:cNvPr id="32" name="Rectangle : coins arrondis 31">
                <a:extLst>
                  <a:ext uri="{FF2B5EF4-FFF2-40B4-BE49-F238E27FC236}">
                    <a16:creationId xmlns:a16="http://schemas.microsoft.com/office/drawing/2014/main" id="{13296FA9-3C47-73E2-067D-1466A853502A}"/>
                  </a:ext>
                </a:extLst>
              </p:cNvPr>
              <p:cNvSpPr/>
              <p:nvPr/>
            </p:nvSpPr>
            <p:spPr>
              <a:xfrm>
                <a:off x="3074237" y="279998"/>
                <a:ext cx="1055746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Cahier des charges</a:t>
                </a:r>
              </a:p>
            </p:txBody>
          </p:sp>
          <p:sp>
            <p:nvSpPr>
              <p:cNvPr id="39" name="Rectangle : coins arrondis 38">
                <a:extLst>
                  <a:ext uri="{FF2B5EF4-FFF2-40B4-BE49-F238E27FC236}">
                    <a16:creationId xmlns:a16="http://schemas.microsoft.com/office/drawing/2014/main" id="{51D0D0E4-2A18-974C-CEF7-F3648B809F15}"/>
                  </a:ext>
                </a:extLst>
              </p:cNvPr>
              <p:cNvSpPr/>
              <p:nvPr/>
            </p:nvSpPr>
            <p:spPr>
              <a:xfrm>
                <a:off x="4558165" y="279998"/>
                <a:ext cx="1056433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Gestion de projet</a:t>
                </a:r>
              </a:p>
            </p:txBody>
          </p:sp>
          <p:sp>
            <p:nvSpPr>
              <p:cNvPr id="40" name="Rectangle : coins arrondis 39">
                <a:extLst>
                  <a:ext uri="{FF2B5EF4-FFF2-40B4-BE49-F238E27FC236}">
                    <a16:creationId xmlns:a16="http://schemas.microsoft.com/office/drawing/2014/main" id="{D22EABD5-97A6-9911-CEAF-325C603E0FCF}"/>
                  </a:ext>
                </a:extLst>
              </p:cNvPr>
              <p:cNvSpPr/>
              <p:nvPr/>
            </p:nvSpPr>
            <p:spPr>
              <a:xfrm>
                <a:off x="7569769" y="269223"/>
                <a:ext cx="1055746" cy="433961"/>
              </a:xfrm>
              <a:prstGeom prst="roundRect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Réalisation du candidat</a:t>
                </a:r>
              </a:p>
            </p:txBody>
          </p:sp>
          <p:sp>
            <p:nvSpPr>
              <p:cNvPr id="41" name="Rectangle : coins arrondis 40">
                <a:extLst>
                  <a:ext uri="{FF2B5EF4-FFF2-40B4-BE49-F238E27FC236}">
                    <a16:creationId xmlns:a16="http://schemas.microsoft.com/office/drawing/2014/main" id="{BB401857-A9CA-E53C-3AD0-F1021EEB495E}"/>
                  </a:ext>
                </a:extLst>
              </p:cNvPr>
              <p:cNvSpPr/>
              <p:nvPr/>
            </p:nvSpPr>
            <p:spPr>
              <a:xfrm>
                <a:off x="9091289" y="269223"/>
                <a:ext cx="1056433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Veille technologique</a:t>
                </a:r>
              </a:p>
            </p:txBody>
          </p:sp>
          <p:sp>
            <p:nvSpPr>
              <p:cNvPr id="42" name="Rectangle : coins arrondis 41">
                <a:extLst>
                  <a:ext uri="{FF2B5EF4-FFF2-40B4-BE49-F238E27FC236}">
                    <a16:creationId xmlns:a16="http://schemas.microsoft.com/office/drawing/2014/main" id="{58028289-3ADA-23A7-4910-4C7CB50CF604}"/>
                  </a:ext>
                </a:extLst>
              </p:cNvPr>
              <p:cNvSpPr/>
              <p:nvPr/>
            </p:nvSpPr>
            <p:spPr>
              <a:xfrm>
                <a:off x="10586064" y="263745"/>
                <a:ext cx="1048786" cy="442000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Conclusion</a:t>
                </a:r>
              </a:p>
            </p:txBody>
          </p:sp>
        </p:grpSp>
        <p:sp>
          <p:nvSpPr>
            <p:cNvPr id="23" name="Rectangle : coins arrondis 22">
              <a:extLst>
                <a:ext uri="{FF2B5EF4-FFF2-40B4-BE49-F238E27FC236}">
                  <a16:creationId xmlns:a16="http://schemas.microsoft.com/office/drawing/2014/main" id="{CF1080CA-0F4E-1C33-AF62-5E2D3AAD92C7}"/>
                </a:ext>
              </a:extLst>
            </p:cNvPr>
            <p:cNvSpPr/>
            <p:nvPr/>
          </p:nvSpPr>
          <p:spPr>
            <a:xfrm>
              <a:off x="6060265" y="257519"/>
              <a:ext cx="1055746" cy="433961"/>
            </a:xfrm>
            <a:prstGeom prst="round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900" dirty="0">
                  <a:solidFill>
                    <a:schemeClr val="bg1"/>
                  </a:solidFill>
                </a:rPr>
                <a:t>Spécifications fonctionnelles &amp; techniques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749292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re 18">
            <a:extLst>
              <a:ext uri="{FF2B5EF4-FFF2-40B4-BE49-F238E27FC236}">
                <a16:creationId xmlns:a16="http://schemas.microsoft.com/office/drawing/2014/main" id="{0530C6EC-AF6A-63B0-5C0C-5ED5C85DC3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137" y="668753"/>
            <a:ext cx="3850986" cy="1110286"/>
          </a:xfrm>
        </p:spPr>
        <p:txBody>
          <a:bodyPr>
            <a:normAutofit/>
          </a:bodyPr>
          <a:lstStyle/>
          <a:p>
            <a:r>
              <a:rPr lang="fr-FR" dirty="0"/>
              <a:t>Réalisation du candidat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1A2DB8C-A8F2-031B-C6A0-53E0BC3BAFC0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fr-FR" noProof="0" dirty="0"/>
              <a:t>06/06/2023</a:t>
            </a: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324CD6A-FB6D-AE23-9BA9-6EC1FDB49084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fr-FR" dirty="0">
                <a:solidFill>
                  <a:schemeClr val="tx1">
                    <a:lumMod val="65000"/>
                  </a:schemeClr>
                </a:solidFill>
              </a:rPr>
              <a:t>Diaporama Oral Titre Concepteur Développeur d’Application</a:t>
            </a:r>
            <a:endParaRPr lang="fr-FR" noProof="0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6DC36FE-C0A0-61C2-BB36-5D94C32331A7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pPr rtl="0"/>
            <a:fld id="{9FF96520-E4CE-4EAD-8ABF-1D2297D6B3AA}" type="slidenum">
              <a:rPr lang="fr-FR" noProof="0" smtClean="0"/>
              <a:pPr rtl="0"/>
              <a:t>37</a:t>
            </a:fld>
            <a:endParaRPr lang="fr-FR" noProof="0"/>
          </a:p>
        </p:txBody>
      </p:sp>
      <p:sp>
        <p:nvSpPr>
          <p:cNvPr id="4" name="Titre 18">
            <a:extLst>
              <a:ext uri="{FF2B5EF4-FFF2-40B4-BE49-F238E27FC236}">
                <a16:creationId xmlns:a16="http://schemas.microsoft.com/office/drawing/2014/main" id="{E3671FD7-507A-07A3-CB07-49AE99084D15}"/>
              </a:ext>
            </a:extLst>
          </p:cNvPr>
          <p:cNvSpPr txBox="1">
            <a:spLocks/>
          </p:cNvSpPr>
          <p:nvPr/>
        </p:nvSpPr>
        <p:spPr>
          <a:xfrm>
            <a:off x="3984165" y="1091682"/>
            <a:ext cx="8115698" cy="496514"/>
          </a:xfrm>
          <a:prstGeom prst="rect">
            <a:avLst/>
          </a:prstGeom>
        </p:spPr>
        <p:txBody>
          <a:bodyPr vert="horz" lIns="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Tests unitaires : </a:t>
            </a:r>
            <a:r>
              <a:rPr lang="fr-FR" dirty="0" err="1"/>
              <a:t>storeswap</a:t>
            </a:r>
            <a:r>
              <a:rPr lang="fr-FR" dirty="0"/>
              <a:t> web</a:t>
            </a:r>
          </a:p>
        </p:txBody>
      </p:sp>
      <p:sp>
        <p:nvSpPr>
          <p:cNvPr id="12" name="Sous-titre 2">
            <a:extLst>
              <a:ext uri="{FF2B5EF4-FFF2-40B4-BE49-F238E27FC236}">
                <a16:creationId xmlns:a16="http://schemas.microsoft.com/office/drawing/2014/main" id="{4332888B-C032-6001-E5B1-432F43794367}"/>
              </a:ext>
            </a:extLst>
          </p:cNvPr>
          <p:cNvSpPr txBox="1">
            <a:spLocks/>
          </p:cNvSpPr>
          <p:nvPr/>
        </p:nvSpPr>
        <p:spPr>
          <a:xfrm>
            <a:off x="174811" y="2233527"/>
            <a:ext cx="3212568" cy="365126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 err="1"/>
              <a:t>PHPUnit</a:t>
            </a:r>
            <a:endParaRPr lang="fr-FR" sz="1800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EFC43703-205F-BBD8-75F1-BB71426D3B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4165" y="3012070"/>
            <a:ext cx="7948349" cy="1920406"/>
          </a:xfrm>
          <a:prstGeom prst="rect">
            <a:avLst/>
          </a:prstGeom>
        </p:spPr>
      </p:pic>
      <p:sp>
        <p:nvSpPr>
          <p:cNvPr id="10" name="Sous-titre 2">
            <a:extLst>
              <a:ext uri="{FF2B5EF4-FFF2-40B4-BE49-F238E27FC236}">
                <a16:creationId xmlns:a16="http://schemas.microsoft.com/office/drawing/2014/main" id="{5556C595-AB64-AF96-40EA-EC16CFB3866E}"/>
              </a:ext>
            </a:extLst>
          </p:cNvPr>
          <p:cNvSpPr txBox="1">
            <a:spLocks/>
          </p:cNvSpPr>
          <p:nvPr/>
        </p:nvSpPr>
        <p:spPr>
          <a:xfrm>
            <a:off x="174811" y="2998221"/>
            <a:ext cx="3212568" cy="365126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/>
              <a:t>Classe de test</a:t>
            </a:r>
          </a:p>
        </p:txBody>
      </p:sp>
      <p:sp>
        <p:nvSpPr>
          <p:cNvPr id="11" name="Sous-titre 2">
            <a:extLst>
              <a:ext uri="{FF2B5EF4-FFF2-40B4-BE49-F238E27FC236}">
                <a16:creationId xmlns:a16="http://schemas.microsoft.com/office/drawing/2014/main" id="{94DBEC87-A35A-6ADE-3D91-067931951EBC}"/>
              </a:ext>
            </a:extLst>
          </p:cNvPr>
          <p:cNvSpPr txBox="1">
            <a:spLocks/>
          </p:cNvSpPr>
          <p:nvPr/>
        </p:nvSpPr>
        <p:spPr>
          <a:xfrm>
            <a:off x="174811" y="3760354"/>
            <a:ext cx="3212568" cy="365126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/>
              <a:t>Méthode de test</a:t>
            </a:r>
          </a:p>
        </p:txBody>
      </p:sp>
      <p:sp>
        <p:nvSpPr>
          <p:cNvPr id="13" name="Sous-titre 2">
            <a:extLst>
              <a:ext uri="{FF2B5EF4-FFF2-40B4-BE49-F238E27FC236}">
                <a16:creationId xmlns:a16="http://schemas.microsoft.com/office/drawing/2014/main" id="{F1CF7CAD-D0D3-D6FC-0F99-4139E8FD1DD9}"/>
              </a:ext>
            </a:extLst>
          </p:cNvPr>
          <p:cNvSpPr txBox="1">
            <a:spLocks/>
          </p:cNvSpPr>
          <p:nvPr/>
        </p:nvSpPr>
        <p:spPr>
          <a:xfrm>
            <a:off x="174811" y="4525048"/>
            <a:ext cx="3212568" cy="365126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/>
              <a:t>Résultat du test</a:t>
            </a: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BE56811A-B76F-C62C-FC63-0E7A687741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1171" y="2469971"/>
            <a:ext cx="6173976" cy="3004604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DD0AC500-4955-AEE5-BD6E-5AEF7E096C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48093" y="2722458"/>
            <a:ext cx="6820491" cy="2591025"/>
          </a:xfrm>
          <a:prstGeom prst="rect">
            <a:avLst/>
          </a:prstGeom>
        </p:spPr>
      </p:pic>
      <p:grpSp>
        <p:nvGrpSpPr>
          <p:cNvPr id="20" name="Groupe 19">
            <a:extLst>
              <a:ext uri="{FF2B5EF4-FFF2-40B4-BE49-F238E27FC236}">
                <a16:creationId xmlns:a16="http://schemas.microsoft.com/office/drawing/2014/main" id="{D7F787D6-2D02-1C68-51D7-2DD21FBC1C9F}"/>
              </a:ext>
            </a:extLst>
          </p:cNvPr>
          <p:cNvGrpSpPr/>
          <p:nvPr/>
        </p:nvGrpSpPr>
        <p:grpSpPr>
          <a:xfrm>
            <a:off x="0" y="8951"/>
            <a:ext cx="12192000" cy="961618"/>
            <a:chOff x="10160" y="-11704"/>
            <a:chExt cx="12192000" cy="961618"/>
          </a:xfrm>
        </p:grpSpPr>
        <p:grpSp>
          <p:nvGrpSpPr>
            <p:cNvPr id="22" name="Groupe 21">
              <a:extLst>
                <a:ext uri="{FF2B5EF4-FFF2-40B4-BE49-F238E27FC236}">
                  <a16:creationId xmlns:a16="http://schemas.microsoft.com/office/drawing/2014/main" id="{D98E93E3-2AD4-4A37-74C4-392F5076FC12}"/>
                </a:ext>
              </a:extLst>
            </p:cNvPr>
            <p:cNvGrpSpPr/>
            <p:nvPr/>
          </p:nvGrpSpPr>
          <p:grpSpPr>
            <a:xfrm>
              <a:off x="10160" y="-11704"/>
              <a:ext cx="12192000" cy="961618"/>
              <a:chOff x="0" y="0"/>
              <a:chExt cx="12192000" cy="961618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F5D5D1B4-B440-04EA-7E13-186A3E0C0E28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96161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6" name="Flèche : droite 25">
                <a:extLst>
                  <a:ext uri="{FF2B5EF4-FFF2-40B4-BE49-F238E27FC236}">
                    <a16:creationId xmlns:a16="http://schemas.microsoft.com/office/drawing/2014/main" id="{1688EFAA-BDCA-B711-BA8B-9BDA1C4FBC6D}"/>
                  </a:ext>
                </a:extLst>
              </p:cNvPr>
              <p:cNvSpPr/>
              <p:nvPr/>
            </p:nvSpPr>
            <p:spPr>
              <a:xfrm>
                <a:off x="0" y="292485"/>
                <a:ext cx="12164323" cy="376649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002">
                <a:schemeClr val="dk2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7" name="Rectangle : coins arrondis 26">
                <a:extLst>
                  <a:ext uri="{FF2B5EF4-FFF2-40B4-BE49-F238E27FC236}">
                    <a16:creationId xmlns:a16="http://schemas.microsoft.com/office/drawing/2014/main" id="{0CEECC15-42E0-9C0C-F75B-42D7A7CC6D97}"/>
                  </a:ext>
                </a:extLst>
              </p:cNvPr>
              <p:cNvSpPr/>
              <p:nvPr/>
            </p:nvSpPr>
            <p:spPr>
              <a:xfrm>
                <a:off x="282303" y="263745"/>
                <a:ext cx="1055746" cy="444915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Présentation personnelle</a:t>
                </a:r>
              </a:p>
            </p:txBody>
          </p:sp>
          <p:sp>
            <p:nvSpPr>
              <p:cNvPr id="30" name="Rectangle : coins arrondis 29">
                <a:extLst>
                  <a:ext uri="{FF2B5EF4-FFF2-40B4-BE49-F238E27FC236}">
                    <a16:creationId xmlns:a16="http://schemas.microsoft.com/office/drawing/2014/main" id="{73945472-2433-0681-96ED-0F8B7CF80F31}"/>
                  </a:ext>
                </a:extLst>
              </p:cNvPr>
              <p:cNvSpPr/>
              <p:nvPr/>
            </p:nvSpPr>
            <p:spPr>
              <a:xfrm>
                <a:off x="1652845" y="269044"/>
                <a:ext cx="1056433" cy="444915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Résumé des projets</a:t>
                </a:r>
              </a:p>
            </p:txBody>
          </p:sp>
          <p:sp>
            <p:nvSpPr>
              <p:cNvPr id="32" name="Rectangle : coins arrondis 31">
                <a:extLst>
                  <a:ext uri="{FF2B5EF4-FFF2-40B4-BE49-F238E27FC236}">
                    <a16:creationId xmlns:a16="http://schemas.microsoft.com/office/drawing/2014/main" id="{8A03B6CF-9F59-A1EE-72F3-D3A667B0DA3D}"/>
                  </a:ext>
                </a:extLst>
              </p:cNvPr>
              <p:cNvSpPr/>
              <p:nvPr/>
            </p:nvSpPr>
            <p:spPr>
              <a:xfrm>
                <a:off x="3074237" y="279998"/>
                <a:ext cx="1055746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Cahier des charges</a:t>
                </a:r>
              </a:p>
            </p:txBody>
          </p:sp>
          <p:sp>
            <p:nvSpPr>
              <p:cNvPr id="39" name="Rectangle : coins arrondis 38">
                <a:extLst>
                  <a:ext uri="{FF2B5EF4-FFF2-40B4-BE49-F238E27FC236}">
                    <a16:creationId xmlns:a16="http://schemas.microsoft.com/office/drawing/2014/main" id="{22F94749-CAEA-E570-DE6C-B58E39B2E729}"/>
                  </a:ext>
                </a:extLst>
              </p:cNvPr>
              <p:cNvSpPr/>
              <p:nvPr/>
            </p:nvSpPr>
            <p:spPr>
              <a:xfrm>
                <a:off x="4558165" y="279998"/>
                <a:ext cx="1056433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Gestion de projet</a:t>
                </a:r>
              </a:p>
            </p:txBody>
          </p:sp>
          <p:sp>
            <p:nvSpPr>
              <p:cNvPr id="40" name="Rectangle : coins arrondis 39">
                <a:extLst>
                  <a:ext uri="{FF2B5EF4-FFF2-40B4-BE49-F238E27FC236}">
                    <a16:creationId xmlns:a16="http://schemas.microsoft.com/office/drawing/2014/main" id="{0B25B3A1-6EF7-9E3F-9F6C-82E8D56872C3}"/>
                  </a:ext>
                </a:extLst>
              </p:cNvPr>
              <p:cNvSpPr/>
              <p:nvPr/>
            </p:nvSpPr>
            <p:spPr>
              <a:xfrm>
                <a:off x="7569769" y="269223"/>
                <a:ext cx="1055746" cy="433961"/>
              </a:xfrm>
              <a:prstGeom prst="roundRect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Réalisation du candidat</a:t>
                </a:r>
              </a:p>
            </p:txBody>
          </p:sp>
          <p:sp>
            <p:nvSpPr>
              <p:cNvPr id="41" name="Rectangle : coins arrondis 40">
                <a:extLst>
                  <a:ext uri="{FF2B5EF4-FFF2-40B4-BE49-F238E27FC236}">
                    <a16:creationId xmlns:a16="http://schemas.microsoft.com/office/drawing/2014/main" id="{8F7FF3EE-CFF5-3237-14EC-9D66F155FED9}"/>
                  </a:ext>
                </a:extLst>
              </p:cNvPr>
              <p:cNvSpPr/>
              <p:nvPr/>
            </p:nvSpPr>
            <p:spPr>
              <a:xfrm>
                <a:off x="9091289" y="269223"/>
                <a:ext cx="1056433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Veille technologique</a:t>
                </a:r>
              </a:p>
            </p:txBody>
          </p:sp>
          <p:sp>
            <p:nvSpPr>
              <p:cNvPr id="42" name="Rectangle : coins arrondis 41">
                <a:extLst>
                  <a:ext uri="{FF2B5EF4-FFF2-40B4-BE49-F238E27FC236}">
                    <a16:creationId xmlns:a16="http://schemas.microsoft.com/office/drawing/2014/main" id="{0D9B48BB-22BD-7ED6-306F-BE687CAF22A3}"/>
                  </a:ext>
                </a:extLst>
              </p:cNvPr>
              <p:cNvSpPr/>
              <p:nvPr/>
            </p:nvSpPr>
            <p:spPr>
              <a:xfrm>
                <a:off x="10586064" y="263745"/>
                <a:ext cx="1048786" cy="442000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Conclusion</a:t>
                </a:r>
              </a:p>
            </p:txBody>
          </p:sp>
        </p:grpSp>
        <p:sp>
          <p:nvSpPr>
            <p:cNvPr id="23" name="Rectangle : coins arrondis 22">
              <a:extLst>
                <a:ext uri="{FF2B5EF4-FFF2-40B4-BE49-F238E27FC236}">
                  <a16:creationId xmlns:a16="http://schemas.microsoft.com/office/drawing/2014/main" id="{58735437-440C-7569-FD1F-73832D21529C}"/>
                </a:ext>
              </a:extLst>
            </p:cNvPr>
            <p:cNvSpPr/>
            <p:nvPr/>
          </p:nvSpPr>
          <p:spPr>
            <a:xfrm>
              <a:off x="6060265" y="257519"/>
              <a:ext cx="1055746" cy="433961"/>
            </a:xfrm>
            <a:prstGeom prst="round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900" dirty="0">
                  <a:solidFill>
                    <a:schemeClr val="bg1"/>
                  </a:solidFill>
                </a:rPr>
                <a:t>Spécifications fonctionnelles &amp; techniques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094767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re 18">
            <a:extLst>
              <a:ext uri="{FF2B5EF4-FFF2-40B4-BE49-F238E27FC236}">
                <a16:creationId xmlns:a16="http://schemas.microsoft.com/office/drawing/2014/main" id="{0530C6EC-AF6A-63B0-5C0C-5ED5C85DC3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137" y="668753"/>
            <a:ext cx="3850986" cy="1110286"/>
          </a:xfrm>
        </p:spPr>
        <p:txBody>
          <a:bodyPr>
            <a:normAutofit/>
          </a:bodyPr>
          <a:lstStyle/>
          <a:p>
            <a:r>
              <a:rPr lang="fr-FR" dirty="0"/>
              <a:t>Réalisation du candidat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1A2DB8C-A8F2-031B-C6A0-53E0BC3BAFC0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fr-FR" noProof="0" dirty="0"/>
              <a:t>06/06/2023</a:t>
            </a: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324CD6A-FB6D-AE23-9BA9-6EC1FDB49084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fr-FR" dirty="0">
                <a:solidFill>
                  <a:schemeClr val="tx1">
                    <a:lumMod val="65000"/>
                  </a:schemeClr>
                </a:solidFill>
              </a:rPr>
              <a:t>Diaporama Oral Titre Concepteur Développeur d’Application</a:t>
            </a:r>
            <a:endParaRPr lang="fr-FR" noProof="0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6DC36FE-C0A0-61C2-BB36-5D94C32331A7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pPr rtl="0"/>
            <a:fld id="{9FF96520-E4CE-4EAD-8ABF-1D2297D6B3AA}" type="slidenum">
              <a:rPr lang="fr-FR" noProof="0" smtClean="0"/>
              <a:pPr rtl="0"/>
              <a:t>38</a:t>
            </a:fld>
            <a:endParaRPr lang="fr-FR" noProof="0"/>
          </a:p>
        </p:txBody>
      </p:sp>
      <p:sp>
        <p:nvSpPr>
          <p:cNvPr id="4" name="Titre 18">
            <a:extLst>
              <a:ext uri="{FF2B5EF4-FFF2-40B4-BE49-F238E27FC236}">
                <a16:creationId xmlns:a16="http://schemas.microsoft.com/office/drawing/2014/main" id="{E3671FD7-507A-07A3-CB07-49AE99084D15}"/>
              </a:ext>
            </a:extLst>
          </p:cNvPr>
          <p:cNvSpPr txBox="1">
            <a:spLocks/>
          </p:cNvSpPr>
          <p:nvPr/>
        </p:nvSpPr>
        <p:spPr>
          <a:xfrm>
            <a:off x="3984165" y="1091682"/>
            <a:ext cx="8115698" cy="496514"/>
          </a:xfrm>
          <a:prstGeom prst="rect">
            <a:avLst/>
          </a:prstGeom>
        </p:spPr>
        <p:txBody>
          <a:bodyPr vert="horz" lIns="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Tests performance : </a:t>
            </a:r>
            <a:r>
              <a:rPr lang="fr-FR" dirty="0" err="1"/>
              <a:t>storeswap</a:t>
            </a:r>
            <a:r>
              <a:rPr lang="fr-FR" dirty="0"/>
              <a:t> web</a:t>
            </a:r>
          </a:p>
        </p:txBody>
      </p:sp>
      <p:sp>
        <p:nvSpPr>
          <p:cNvPr id="12" name="Sous-titre 2">
            <a:extLst>
              <a:ext uri="{FF2B5EF4-FFF2-40B4-BE49-F238E27FC236}">
                <a16:creationId xmlns:a16="http://schemas.microsoft.com/office/drawing/2014/main" id="{4332888B-C032-6001-E5B1-432F43794367}"/>
              </a:ext>
            </a:extLst>
          </p:cNvPr>
          <p:cNvSpPr txBox="1">
            <a:spLocks/>
          </p:cNvSpPr>
          <p:nvPr/>
        </p:nvSpPr>
        <p:spPr>
          <a:xfrm>
            <a:off x="174811" y="2233527"/>
            <a:ext cx="3212568" cy="365126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 err="1"/>
              <a:t>PHPStan</a:t>
            </a:r>
            <a:endParaRPr lang="fr-FR" sz="1800" dirty="0"/>
          </a:p>
        </p:txBody>
      </p:sp>
      <p:sp>
        <p:nvSpPr>
          <p:cNvPr id="10" name="Sous-titre 2">
            <a:extLst>
              <a:ext uri="{FF2B5EF4-FFF2-40B4-BE49-F238E27FC236}">
                <a16:creationId xmlns:a16="http://schemas.microsoft.com/office/drawing/2014/main" id="{5556C595-AB64-AF96-40EA-EC16CFB3866E}"/>
              </a:ext>
            </a:extLst>
          </p:cNvPr>
          <p:cNvSpPr txBox="1">
            <a:spLocks/>
          </p:cNvSpPr>
          <p:nvPr/>
        </p:nvSpPr>
        <p:spPr>
          <a:xfrm>
            <a:off x="174811" y="2998221"/>
            <a:ext cx="3212568" cy="365126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 err="1"/>
              <a:t>Phpstan.neon</a:t>
            </a:r>
            <a:endParaRPr lang="fr-FR" sz="1800" dirty="0"/>
          </a:p>
        </p:txBody>
      </p:sp>
      <p:sp>
        <p:nvSpPr>
          <p:cNvPr id="11" name="Sous-titre 2">
            <a:extLst>
              <a:ext uri="{FF2B5EF4-FFF2-40B4-BE49-F238E27FC236}">
                <a16:creationId xmlns:a16="http://schemas.microsoft.com/office/drawing/2014/main" id="{94DBEC87-A35A-6ADE-3D91-067931951EBC}"/>
              </a:ext>
            </a:extLst>
          </p:cNvPr>
          <p:cNvSpPr txBox="1">
            <a:spLocks/>
          </p:cNvSpPr>
          <p:nvPr/>
        </p:nvSpPr>
        <p:spPr>
          <a:xfrm>
            <a:off x="174811" y="3760354"/>
            <a:ext cx="3212568" cy="365126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 err="1"/>
              <a:t>Resultat</a:t>
            </a:r>
            <a:r>
              <a:rPr lang="fr-FR" sz="1800" dirty="0"/>
              <a:t> du test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6A1CB202-0E0F-BC27-A4D6-3264363B7D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1491" y="3146057"/>
            <a:ext cx="8115698" cy="1651867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6A6AF96A-030F-0F65-6657-644DC8F8A8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5720" y="3130525"/>
            <a:ext cx="8256803" cy="1728320"/>
          </a:xfrm>
          <a:prstGeom prst="rect">
            <a:avLst/>
          </a:prstGeom>
        </p:spPr>
      </p:pic>
      <p:grpSp>
        <p:nvGrpSpPr>
          <p:cNvPr id="20" name="Groupe 19">
            <a:extLst>
              <a:ext uri="{FF2B5EF4-FFF2-40B4-BE49-F238E27FC236}">
                <a16:creationId xmlns:a16="http://schemas.microsoft.com/office/drawing/2014/main" id="{7EF6D0C8-4AB2-9188-AA54-4B62BFF7D072}"/>
              </a:ext>
            </a:extLst>
          </p:cNvPr>
          <p:cNvGrpSpPr/>
          <p:nvPr/>
        </p:nvGrpSpPr>
        <p:grpSpPr>
          <a:xfrm>
            <a:off x="0" y="8951"/>
            <a:ext cx="12192000" cy="961618"/>
            <a:chOff x="10160" y="-11704"/>
            <a:chExt cx="12192000" cy="961618"/>
          </a:xfrm>
        </p:grpSpPr>
        <p:grpSp>
          <p:nvGrpSpPr>
            <p:cNvPr id="22" name="Groupe 21">
              <a:extLst>
                <a:ext uri="{FF2B5EF4-FFF2-40B4-BE49-F238E27FC236}">
                  <a16:creationId xmlns:a16="http://schemas.microsoft.com/office/drawing/2014/main" id="{24AA5AEB-C2AD-91F2-3A18-DD499967838C}"/>
                </a:ext>
              </a:extLst>
            </p:cNvPr>
            <p:cNvGrpSpPr/>
            <p:nvPr/>
          </p:nvGrpSpPr>
          <p:grpSpPr>
            <a:xfrm>
              <a:off x="10160" y="-11704"/>
              <a:ext cx="12192000" cy="961618"/>
              <a:chOff x="0" y="0"/>
              <a:chExt cx="12192000" cy="961618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28F7ECF7-F71A-E7DE-CCD9-499881C5AA80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96161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6" name="Flèche : droite 25">
                <a:extLst>
                  <a:ext uri="{FF2B5EF4-FFF2-40B4-BE49-F238E27FC236}">
                    <a16:creationId xmlns:a16="http://schemas.microsoft.com/office/drawing/2014/main" id="{AB3C429F-CAC6-63B1-F181-B1A4FBEBCF67}"/>
                  </a:ext>
                </a:extLst>
              </p:cNvPr>
              <p:cNvSpPr/>
              <p:nvPr/>
            </p:nvSpPr>
            <p:spPr>
              <a:xfrm>
                <a:off x="0" y="292485"/>
                <a:ext cx="12164323" cy="376649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002">
                <a:schemeClr val="dk2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7" name="Rectangle : coins arrondis 26">
                <a:extLst>
                  <a:ext uri="{FF2B5EF4-FFF2-40B4-BE49-F238E27FC236}">
                    <a16:creationId xmlns:a16="http://schemas.microsoft.com/office/drawing/2014/main" id="{0EB8D61F-9E44-8DD6-BA2F-18C64539E011}"/>
                  </a:ext>
                </a:extLst>
              </p:cNvPr>
              <p:cNvSpPr/>
              <p:nvPr/>
            </p:nvSpPr>
            <p:spPr>
              <a:xfrm>
                <a:off x="282303" y="263745"/>
                <a:ext cx="1055746" cy="444915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Présentation personnelle</a:t>
                </a:r>
              </a:p>
            </p:txBody>
          </p:sp>
          <p:sp>
            <p:nvSpPr>
              <p:cNvPr id="30" name="Rectangle : coins arrondis 29">
                <a:extLst>
                  <a:ext uri="{FF2B5EF4-FFF2-40B4-BE49-F238E27FC236}">
                    <a16:creationId xmlns:a16="http://schemas.microsoft.com/office/drawing/2014/main" id="{E6000FEF-FA2F-A755-FAE2-A0788805F6E8}"/>
                  </a:ext>
                </a:extLst>
              </p:cNvPr>
              <p:cNvSpPr/>
              <p:nvPr/>
            </p:nvSpPr>
            <p:spPr>
              <a:xfrm>
                <a:off x="1652845" y="269044"/>
                <a:ext cx="1056433" cy="444915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Résumé des projets</a:t>
                </a:r>
              </a:p>
            </p:txBody>
          </p:sp>
          <p:sp>
            <p:nvSpPr>
              <p:cNvPr id="32" name="Rectangle : coins arrondis 31">
                <a:extLst>
                  <a:ext uri="{FF2B5EF4-FFF2-40B4-BE49-F238E27FC236}">
                    <a16:creationId xmlns:a16="http://schemas.microsoft.com/office/drawing/2014/main" id="{174CC35D-7D5F-D1C3-236F-68E8F30988CF}"/>
                  </a:ext>
                </a:extLst>
              </p:cNvPr>
              <p:cNvSpPr/>
              <p:nvPr/>
            </p:nvSpPr>
            <p:spPr>
              <a:xfrm>
                <a:off x="3074237" y="279998"/>
                <a:ext cx="1055746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Cahier des charges</a:t>
                </a:r>
              </a:p>
            </p:txBody>
          </p:sp>
          <p:sp>
            <p:nvSpPr>
              <p:cNvPr id="39" name="Rectangle : coins arrondis 38">
                <a:extLst>
                  <a:ext uri="{FF2B5EF4-FFF2-40B4-BE49-F238E27FC236}">
                    <a16:creationId xmlns:a16="http://schemas.microsoft.com/office/drawing/2014/main" id="{799B9D1A-60A6-A14C-3E30-84FFEC904290}"/>
                  </a:ext>
                </a:extLst>
              </p:cNvPr>
              <p:cNvSpPr/>
              <p:nvPr/>
            </p:nvSpPr>
            <p:spPr>
              <a:xfrm>
                <a:off x="4558165" y="279998"/>
                <a:ext cx="1056433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Gestion de projet</a:t>
                </a:r>
              </a:p>
            </p:txBody>
          </p:sp>
          <p:sp>
            <p:nvSpPr>
              <p:cNvPr id="40" name="Rectangle : coins arrondis 39">
                <a:extLst>
                  <a:ext uri="{FF2B5EF4-FFF2-40B4-BE49-F238E27FC236}">
                    <a16:creationId xmlns:a16="http://schemas.microsoft.com/office/drawing/2014/main" id="{C9FB6EF6-B01A-571A-317A-AAB000619F64}"/>
                  </a:ext>
                </a:extLst>
              </p:cNvPr>
              <p:cNvSpPr/>
              <p:nvPr/>
            </p:nvSpPr>
            <p:spPr>
              <a:xfrm>
                <a:off x="7569769" y="269223"/>
                <a:ext cx="1055746" cy="433961"/>
              </a:xfrm>
              <a:prstGeom prst="roundRect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Réalisation du candidat</a:t>
                </a:r>
              </a:p>
            </p:txBody>
          </p:sp>
          <p:sp>
            <p:nvSpPr>
              <p:cNvPr id="41" name="Rectangle : coins arrondis 40">
                <a:extLst>
                  <a:ext uri="{FF2B5EF4-FFF2-40B4-BE49-F238E27FC236}">
                    <a16:creationId xmlns:a16="http://schemas.microsoft.com/office/drawing/2014/main" id="{5756580C-DE90-719B-578C-B797F0F9E515}"/>
                  </a:ext>
                </a:extLst>
              </p:cNvPr>
              <p:cNvSpPr/>
              <p:nvPr/>
            </p:nvSpPr>
            <p:spPr>
              <a:xfrm>
                <a:off x="9091289" y="269223"/>
                <a:ext cx="1056433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Veille technologique</a:t>
                </a:r>
              </a:p>
            </p:txBody>
          </p:sp>
          <p:sp>
            <p:nvSpPr>
              <p:cNvPr id="42" name="Rectangle : coins arrondis 41">
                <a:extLst>
                  <a:ext uri="{FF2B5EF4-FFF2-40B4-BE49-F238E27FC236}">
                    <a16:creationId xmlns:a16="http://schemas.microsoft.com/office/drawing/2014/main" id="{BCF81E7B-62FF-CC14-E9F6-340BB79ABAC8}"/>
                  </a:ext>
                </a:extLst>
              </p:cNvPr>
              <p:cNvSpPr/>
              <p:nvPr/>
            </p:nvSpPr>
            <p:spPr>
              <a:xfrm>
                <a:off x="10586064" y="263745"/>
                <a:ext cx="1048786" cy="442000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Conclusion</a:t>
                </a:r>
              </a:p>
            </p:txBody>
          </p:sp>
        </p:grpSp>
        <p:sp>
          <p:nvSpPr>
            <p:cNvPr id="23" name="Rectangle : coins arrondis 22">
              <a:extLst>
                <a:ext uri="{FF2B5EF4-FFF2-40B4-BE49-F238E27FC236}">
                  <a16:creationId xmlns:a16="http://schemas.microsoft.com/office/drawing/2014/main" id="{10636753-893D-D435-A69E-7CED3281A5A2}"/>
                </a:ext>
              </a:extLst>
            </p:cNvPr>
            <p:cNvSpPr/>
            <p:nvPr/>
          </p:nvSpPr>
          <p:spPr>
            <a:xfrm>
              <a:off x="6060265" y="257519"/>
              <a:ext cx="1055746" cy="433961"/>
            </a:xfrm>
            <a:prstGeom prst="round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900" dirty="0">
                  <a:solidFill>
                    <a:schemeClr val="bg1"/>
                  </a:solidFill>
                </a:rPr>
                <a:t>Spécifications fonctionnelles &amp; techniques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630304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re 18">
            <a:extLst>
              <a:ext uri="{FF2B5EF4-FFF2-40B4-BE49-F238E27FC236}">
                <a16:creationId xmlns:a16="http://schemas.microsoft.com/office/drawing/2014/main" id="{0530C6EC-AF6A-63B0-5C0C-5ED5C85DC3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137" y="668753"/>
            <a:ext cx="3850986" cy="1110286"/>
          </a:xfrm>
        </p:spPr>
        <p:txBody>
          <a:bodyPr>
            <a:normAutofit/>
          </a:bodyPr>
          <a:lstStyle/>
          <a:p>
            <a:r>
              <a:rPr lang="fr-FR" dirty="0"/>
              <a:t>Réalisation du candidat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1A2DB8C-A8F2-031B-C6A0-53E0BC3BAFC0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fr-FR" noProof="0" dirty="0"/>
              <a:t>06/06/2023</a:t>
            </a: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324CD6A-FB6D-AE23-9BA9-6EC1FDB49084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fr-FR" dirty="0">
                <a:solidFill>
                  <a:schemeClr val="tx1">
                    <a:lumMod val="65000"/>
                  </a:schemeClr>
                </a:solidFill>
              </a:rPr>
              <a:t>Diaporama Oral Titre Concepteur Développeur d’Application</a:t>
            </a:r>
            <a:endParaRPr lang="fr-FR" noProof="0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6DC36FE-C0A0-61C2-BB36-5D94C32331A7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pPr rtl="0"/>
            <a:fld id="{9FF96520-E4CE-4EAD-8ABF-1D2297D6B3AA}" type="slidenum">
              <a:rPr lang="fr-FR" noProof="0" smtClean="0"/>
              <a:pPr rtl="0"/>
              <a:t>39</a:t>
            </a:fld>
            <a:endParaRPr lang="fr-FR" noProof="0"/>
          </a:p>
        </p:txBody>
      </p:sp>
      <p:sp>
        <p:nvSpPr>
          <p:cNvPr id="4" name="Titre 18">
            <a:extLst>
              <a:ext uri="{FF2B5EF4-FFF2-40B4-BE49-F238E27FC236}">
                <a16:creationId xmlns:a16="http://schemas.microsoft.com/office/drawing/2014/main" id="{E3671FD7-507A-07A3-CB07-49AE99084D15}"/>
              </a:ext>
            </a:extLst>
          </p:cNvPr>
          <p:cNvSpPr txBox="1">
            <a:spLocks/>
          </p:cNvSpPr>
          <p:nvPr/>
        </p:nvSpPr>
        <p:spPr>
          <a:xfrm>
            <a:off x="3984165" y="1091682"/>
            <a:ext cx="8115698" cy="496514"/>
          </a:xfrm>
          <a:prstGeom prst="rect">
            <a:avLst/>
          </a:prstGeom>
        </p:spPr>
        <p:txBody>
          <a:bodyPr vert="horz" lIns="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Tests performance : </a:t>
            </a:r>
            <a:r>
              <a:rPr lang="fr-FR" dirty="0" err="1"/>
              <a:t>storeswap</a:t>
            </a:r>
            <a:r>
              <a:rPr lang="fr-FR" dirty="0"/>
              <a:t> web</a:t>
            </a:r>
          </a:p>
        </p:txBody>
      </p:sp>
      <p:sp>
        <p:nvSpPr>
          <p:cNvPr id="12" name="Sous-titre 2">
            <a:extLst>
              <a:ext uri="{FF2B5EF4-FFF2-40B4-BE49-F238E27FC236}">
                <a16:creationId xmlns:a16="http://schemas.microsoft.com/office/drawing/2014/main" id="{4332888B-C032-6001-E5B1-432F43794367}"/>
              </a:ext>
            </a:extLst>
          </p:cNvPr>
          <p:cNvSpPr txBox="1">
            <a:spLocks/>
          </p:cNvSpPr>
          <p:nvPr/>
        </p:nvSpPr>
        <p:spPr>
          <a:xfrm>
            <a:off x="174811" y="2233527"/>
            <a:ext cx="3212568" cy="365126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 err="1"/>
              <a:t>LighthouseTab</a:t>
            </a:r>
            <a:endParaRPr lang="fr-FR" sz="1800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93E7F63D-FAED-4FF5-AAA6-D1683BD216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7191" y="1779039"/>
            <a:ext cx="4219709" cy="4577311"/>
          </a:xfrm>
          <a:prstGeom prst="rect">
            <a:avLst/>
          </a:prstGeom>
        </p:spPr>
      </p:pic>
      <p:sp>
        <p:nvSpPr>
          <p:cNvPr id="9" name="Sous-titre 2">
            <a:extLst>
              <a:ext uri="{FF2B5EF4-FFF2-40B4-BE49-F238E27FC236}">
                <a16:creationId xmlns:a16="http://schemas.microsoft.com/office/drawing/2014/main" id="{E306EBBB-AE96-5228-F55E-1E6B04FFA7EC}"/>
              </a:ext>
            </a:extLst>
          </p:cNvPr>
          <p:cNvSpPr txBox="1">
            <a:spLocks/>
          </p:cNvSpPr>
          <p:nvPr/>
        </p:nvSpPr>
        <p:spPr>
          <a:xfrm>
            <a:off x="174811" y="2998221"/>
            <a:ext cx="3212568" cy="365126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/>
              <a:t>W3C</a:t>
            </a:r>
          </a:p>
        </p:txBody>
      </p: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AD7B755C-F371-8661-788A-B7C5AEC0C823}"/>
              </a:ext>
            </a:extLst>
          </p:cNvPr>
          <p:cNvGrpSpPr/>
          <p:nvPr/>
        </p:nvGrpSpPr>
        <p:grpSpPr>
          <a:xfrm>
            <a:off x="0" y="8951"/>
            <a:ext cx="12192000" cy="961618"/>
            <a:chOff x="10160" y="-11704"/>
            <a:chExt cx="12192000" cy="961618"/>
          </a:xfrm>
        </p:grpSpPr>
        <p:grpSp>
          <p:nvGrpSpPr>
            <p:cNvPr id="15" name="Groupe 14">
              <a:extLst>
                <a:ext uri="{FF2B5EF4-FFF2-40B4-BE49-F238E27FC236}">
                  <a16:creationId xmlns:a16="http://schemas.microsoft.com/office/drawing/2014/main" id="{90D19AC0-0231-35E9-B559-C23007B0D867}"/>
                </a:ext>
              </a:extLst>
            </p:cNvPr>
            <p:cNvGrpSpPr/>
            <p:nvPr/>
          </p:nvGrpSpPr>
          <p:grpSpPr>
            <a:xfrm>
              <a:off x="10160" y="-11704"/>
              <a:ext cx="12192000" cy="961618"/>
              <a:chOff x="0" y="0"/>
              <a:chExt cx="12192000" cy="961618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10760A41-5D63-6378-C7F2-682DCB952011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96161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0" name="Flèche : droite 19">
                <a:extLst>
                  <a:ext uri="{FF2B5EF4-FFF2-40B4-BE49-F238E27FC236}">
                    <a16:creationId xmlns:a16="http://schemas.microsoft.com/office/drawing/2014/main" id="{405464B9-B5BE-A892-7E8D-5B6C712947C5}"/>
                  </a:ext>
                </a:extLst>
              </p:cNvPr>
              <p:cNvSpPr/>
              <p:nvPr/>
            </p:nvSpPr>
            <p:spPr>
              <a:xfrm>
                <a:off x="0" y="292485"/>
                <a:ext cx="12164323" cy="376649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002">
                <a:schemeClr val="dk2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2" name="Rectangle : coins arrondis 21">
                <a:extLst>
                  <a:ext uri="{FF2B5EF4-FFF2-40B4-BE49-F238E27FC236}">
                    <a16:creationId xmlns:a16="http://schemas.microsoft.com/office/drawing/2014/main" id="{5DDDE3D3-0CF7-CAD6-5C9F-B940D624B233}"/>
                  </a:ext>
                </a:extLst>
              </p:cNvPr>
              <p:cNvSpPr/>
              <p:nvPr/>
            </p:nvSpPr>
            <p:spPr>
              <a:xfrm>
                <a:off x="282303" y="263745"/>
                <a:ext cx="1055746" cy="444915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Présentation personnelle</a:t>
                </a:r>
              </a:p>
            </p:txBody>
          </p:sp>
          <p:sp>
            <p:nvSpPr>
              <p:cNvPr id="23" name="Rectangle : coins arrondis 22">
                <a:extLst>
                  <a:ext uri="{FF2B5EF4-FFF2-40B4-BE49-F238E27FC236}">
                    <a16:creationId xmlns:a16="http://schemas.microsoft.com/office/drawing/2014/main" id="{E74AB5CE-8A97-4886-C755-43C40F20C743}"/>
                  </a:ext>
                </a:extLst>
              </p:cNvPr>
              <p:cNvSpPr/>
              <p:nvPr/>
            </p:nvSpPr>
            <p:spPr>
              <a:xfrm>
                <a:off x="1652845" y="269044"/>
                <a:ext cx="1056433" cy="444915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Résumé des projets</a:t>
                </a:r>
              </a:p>
            </p:txBody>
          </p:sp>
          <p:sp>
            <p:nvSpPr>
              <p:cNvPr id="25" name="Rectangle : coins arrondis 24">
                <a:extLst>
                  <a:ext uri="{FF2B5EF4-FFF2-40B4-BE49-F238E27FC236}">
                    <a16:creationId xmlns:a16="http://schemas.microsoft.com/office/drawing/2014/main" id="{487F3770-68E3-C21C-3F27-C6EA204DE671}"/>
                  </a:ext>
                </a:extLst>
              </p:cNvPr>
              <p:cNvSpPr/>
              <p:nvPr/>
            </p:nvSpPr>
            <p:spPr>
              <a:xfrm>
                <a:off x="3074237" y="279998"/>
                <a:ext cx="1055746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Cahier des charges</a:t>
                </a:r>
              </a:p>
            </p:txBody>
          </p:sp>
          <p:sp>
            <p:nvSpPr>
              <p:cNvPr id="26" name="Rectangle : coins arrondis 25">
                <a:extLst>
                  <a:ext uri="{FF2B5EF4-FFF2-40B4-BE49-F238E27FC236}">
                    <a16:creationId xmlns:a16="http://schemas.microsoft.com/office/drawing/2014/main" id="{4AC1061D-80B9-57D8-5033-77B03334350D}"/>
                  </a:ext>
                </a:extLst>
              </p:cNvPr>
              <p:cNvSpPr/>
              <p:nvPr/>
            </p:nvSpPr>
            <p:spPr>
              <a:xfrm>
                <a:off x="4558165" y="279998"/>
                <a:ext cx="1056433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Gestion de projet</a:t>
                </a:r>
              </a:p>
            </p:txBody>
          </p:sp>
          <p:sp>
            <p:nvSpPr>
              <p:cNvPr id="27" name="Rectangle : coins arrondis 26">
                <a:extLst>
                  <a:ext uri="{FF2B5EF4-FFF2-40B4-BE49-F238E27FC236}">
                    <a16:creationId xmlns:a16="http://schemas.microsoft.com/office/drawing/2014/main" id="{6CD12BA6-E7EF-0934-3D60-88FABD598FEB}"/>
                  </a:ext>
                </a:extLst>
              </p:cNvPr>
              <p:cNvSpPr/>
              <p:nvPr/>
            </p:nvSpPr>
            <p:spPr>
              <a:xfrm>
                <a:off x="7569769" y="269223"/>
                <a:ext cx="1055746" cy="433961"/>
              </a:xfrm>
              <a:prstGeom prst="roundRect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Réalisation du candidat</a:t>
                </a:r>
              </a:p>
            </p:txBody>
          </p:sp>
          <p:sp>
            <p:nvSpPr>
              <p:cNvPr id="30" name="Rectangle : coins arrondis 29">
                <a:extLst>
                  <a:ext uri="{FF2B5EF4-FFF2-40B4-BE49-F238E27FC236}">
                    <a16:creationId xmlns:a16="http://schemas.microsoft.com/office/drawing/2014/main" id="{04EA9036-F39B-A801-239B-39C59BAD2778}"/>
                  </a:ext>
                </a:extLst>
              </p:cNvPr>
              <p:cNvSpPr/>
              <p:nvPr/>
            </p:nvSpPr>
            <p:spPr>
              <a:xfrm>
                <a:off x="9091289" y="269223"/>
                <a:ext cx="1056433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Veille technologique</a:t>
                </a:r>
              </a:p>
            </p:txBody>
          </p:sp>
          <p:sp>
            <p:nvSpPr>
              <p:cNvPr id="32" name="Rectangle : coins arrondis 31">
                <a:extLst>
                  <a:ext uri="{FF2B5EF4-FFF2-40B4-BE49-F238E27FC236}">
                    <a16:creationId xmlns:a16="http://schemas.microsoft.com/office/drawing/2014/main" id="{1D8E9D76-BC89-3AE9-2982-CC7209F03C7C}"/>
                  </a:ext>
                </a:extLst>
              </p:cNvPr>
              <p:cNvSpPr/>
              <p:nvPr/>
            </p:nvSpPr>
            <p:spPr>
              <a:xfrm>
                <a:off x="10586064" y="263745"/>
                <a:ext cx="1048786" cy="442000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Conclusion</a:t>
                </a:r>
              </a:p>
            </p:txBody>
          </p:sp>
        </p:grpSp>
        <p:sp>
          <p:nvSpPr>
            <p:cNvPr id="16" name="Rectangle : coins arrondis 15">
              <a:extLst>
                <a:ext uri="{FF2B5EF4-FFF2-40B4-BE49-F238E27FC236}">
                  <a16:creationId xmlns:a16="http://schemas.microsoft.com/office/drawing/2014/main" id="{56C8A7A9-DA85-9920-EA2A-169663B7A349}"/>
                </a:ext>
              </a:extLst>
            </p:cNvPr>
            <p:cNvSpPr/>
            <p:nvPr/>
          </p:nvSpPr>
          <p:spPr>
            <a:xfrm>
              <a:off x="6060265" y="257519"/>
              <a:ext cx="1055746" cy="433961"/>
            </a:xfrm>
            <a:prstGeom prst="round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900" dirty="0">
                  <a:solidFill>
                    <a:schemeClr val="bg1"/>
                  </a:solidFill>
                </a:rPr>
                <a:t>Spécifications fonctionnelles &amp; techniques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000065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ZoneTexte 7">
            <a:extLst>
              <a:ext uri="{FF2B5EF4-FFF2-40B4-BE49-F238E27FC236}">
                <a16:creationId xmlns:a16="http://schemas.microsoft.com/office/drawing/2014/main" id="{35FC1ECF-8386-E61F-C82E-75289BA5BFE8}"/>
              </a:ext>
            </a:extLst>
          </p:cNvPr>
          <p:cNvSpPr txBox="1"/>
          <p:nvPr/>
        </p:nvSpPr>
        <p:spPr>
          <a:xfrm>
            <a:off x="6232751" y="-4082981"/>
            <a:ext cx="7498897" cy="1548116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100000" dirty="0">
                <a:gradFill flip="none" rotWithShape="1">
                  <a:gsLst>
                    <a:gs pos="0">
                      <a:schemeClr val="accent1">
                        <a:lumMod val="0"/>
                        <a:lumOff val="100000"/>
                      </a:schemeClr>
                    </a:gs>
                    <a:gs pos="17000">
                      <a:schemeClr val="accent1">
                        <a:lumMod val="0"/>
                        <a:lumOff val="100000"/>
                      </a:schemeClr>
                    </a:gs>
                    <a:gs pos="59000">
                      <a:schemeClr val="accent1">
                        <a:lumMod val="100000"/>
                      </a:schemeClr>
                    </a:gs>
                  </a:gsLst>
                  <a:lin ang="13500000" scaled="1"/>
                  <a:tileRect/>
                </a:gradFill>
                <a:latin typeface="Franklin Gothic Demi" panose="020B0703020102020204" pitchFamily="34" charset="0"/>
              </a:rPr>
              <a:t>C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dirty="0"/>
              <a:t>Résumé des projets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35E3EA69-4E0E-41BD-8095-A124225A26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45720" rIns="91440" bIns="45720" rtlCol="0" anchor="t">
            <a:normAutofit/>
          </a:bodyPr>
          <a:lstStyle/>
          <a:p>
            <a:pPr rtl="0"/>
            <a:r>
              <a:rPr lang="fr-FR" dirty="0"/>
              <a:t> 3 </a:t>
            </a:r>
            <a:r>
              <a:rPr lang="fr-FR" dirty="0" err="1"/>
              <a:t>projects</a:t>
            </a:r>
            <a:r>
              <a:rPr lang="fr-FR" dirty="0"/>
              <a:t> :</a:t>
            </a:r>
          </a:p>
          <a:p>
            <a:pPr marL="857250" lvl="1" indent="-171450">
              <a:buFontTx/>
              <a:buChar char="-"/>
            </a:pPr>
            <a:r>
              <a:rPr lang="fr-FR" sz="1100" dirty="0"/>
              <a:t>IAPM Desktop, Visual Basic</a:t>
            </a:r>
          </a:p>
          <a:p>
            <a:pPr marL="857250" lvl="1" indent="-171450">
              <a:buFontTx/>
              <a:buChar char="-"/>
            </a:pPr>
            <a:r>
              <a:rPr lang="fr-FR" sz="1100" dirty="0" err="1"/>
              <a:t>StoreSwap</a:t>
            </a:r>
            <a:r>
              <a:rPr lang="fr-FR" sz="1100" dirty="0"/>
              <a:t> Web, PHP, HTML/CSS</a:t>
            </a:r>
          </a:p>
          <a:p>
            <a:pPr marL="857250" lvl="1" indent="-171450">
              <a:buFontTx/>
              <a:buChar char="-"/>
            </a:pPr>
            <a:r>
              <a:rPr lang="fr-FR" sz="1100" dirty="0"/>
              <a:t>IAPM Mobile, Dart</a:t>
            </a:r>
          </a:p>
          <a:p>
            <a:pPr marL="857250" lvl="1" indent="-171450">
              <a:buFontTx/>
              <a:buChar char="-"/>
            </a:pPr>
            <a:r>
              <a:rPr lang="fr-FR" sz="1100" dirty="0" err="1"/>
              <a:t>Same</a:t>
            </a:r>
            <a:r>
              <a:rPr lang="fr-FR" sz="1100" dirty="0"/>
              <a:t> </a:t>
            </a:r>
            <a:r>
              <a:rPr lang="fr-FR" sz="1100" dirty="0" err="1"/>
              <a:t>database</a:t>
            </a:r>
            <a:endParaRPr lang="fr-FR" sz="1100" dirty="0"/>
          </a:p>
          <a:p>
            <a:pPr rtl="0"/>
            <a:r>
              <a:rPr lang="fr-FR" dirty="0"/>
              <a:t>Fake </a:t>
            </a:r>
            <a:r>
              <a:rPr lang="fr-FR" dirty="0" err="1"/>
              <a:t>company</a:t>
            </a:r>
            <a:r>
              <a:rPr lang="fr-FR" dirty="0"/>
              <a:t> </a:t>
            </a:r>
            <a:r>
              <a:rPr lang="fr-FR" dirty="0" err="1"/>
              <a:t>named</a:t>
            </a:r>
            <a:r>
              <a:rPr lang="fr-FR" dirty="0"/>
              <a:t> </a:t>
            </a:r>
            <a:r>
              <a:rPr lang="fr-FR" dirty="0" err="1"/>
              <a:t>Layweb</a:t>
            </a:r>
            <a:endParaRPr lang="fr-FR" dirty="0"/>
          </a:p>
        </p:txBody>
      </p:sp>
      <p:sp>
        <p:nvSpPr>
          <p:cNvPr id="6" name="Espace réservé de la date 5">
            <a:extLst>
              <a:ext uri="{FF2B5EF4-FFF2-40B4-BE49-F238E27FC236}">
                <a16:creationId xmlns:a16="http://schemas.microsoft.com/office/drawing/2014/main" id="{673CABDF-C205-4E5E-92F8-7C5863368C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 noProof="0" dirty="0"/>
              <a:t>06/06/2023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F29EA23-F34E-486A-B8B2-0C30192669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dirty="0">
                <a:solidFill>
                  <a:schemeClr val="tx1"/>
                </a:solidFill>
              </a:rPr>
              <a:t>Diaporama Oral Titre Concepteur Développeur d’Application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28F602C-7F98-4C02-99D4-ED65E00D6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fr-FR" smtClean="0">
                <a:solidFill>
                  <a:schemeClr val="tx1">
                    <a:lumMod val="65000"/>
                  </a:schemeClr>
                </a:solidFill>
              </a:rPr>
              <a:pPr rtl="0"/>
              <a:t>4</a:t>
            </a:fld>
            <a:endParaRPr lang="fr-FR" dirty="0">
              <a:solidFill>
                <a:schemeClr val="tx1">
                  <a:lumMod val="65000"/>
                </a:schemeClr>
              </a:solidFill>
            </a:endParaRP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2933F51F-E359-D3C1-A617-15C8D53E3C47}"/>
              </a:ext>
            </a:extLst>
          </p:cNvPr>
          <p:cNvSpPr txBox="1"/>
          <p:nvPr/>
        </p:nvSpPr>
        <p:spPr>
          <a:xfrm>
            <a:off x="9814151" y="6227250"/>
            <a:ext cx="133373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dirty="0" err="1">
                <a:gradFill flip="none" rotWithShape="1">
                  <a:gsLst>
                    <a:gs pos="0">
                      <a:schemeClr val="accent1">
                        <a:lumMod val="0"/>
                        <a:lumOff val="100000"/>
                      </a:schemeClr>
                    </a:gs>
                    <a:gs pos="17000">
                      <a:schemeClr val="accent1">
                        <a:lumMod val="0"/>
                        <a:lumOff val="100000"/>
                      </a:schemeClr>
                    </a:gs>
                    <a:gs pos="59000">
                      <a:schemeClr val="accent1">
                        <a:lumMod val="100000"/>
                      </a:schemeClr>
                    </a:gs>
                  </a:gsLst>
                  <a:lin ang="13500000" scaled="1"/>
                  <a:tileRect/>
                </a:gradFill>
                <a:latin typeface="Franklin Gothic Demi" panose="020B0703020102020204" pitchFamily="34" charset="0"/>
              </a:rPr>
              <a:t>oncepteur</a:t>
            </a:r>
            <a:endParaRPr lang="fr-FR" dirty="0">
              <a:gradFill flip="none" rotWithShape="1">
                <a:gsLst>
                  <a:gs pos="0">
                    <a:schemeClr val="accent1">
                      <a:lumMod val="0"/>
                      <a:lumOff val="100000"/>
                    </a:schemeClr>
                  </a:gs>
                  <a:gs pos="17000">
                    <a:schemeClr val="accent1">
                      <a:lumMod val="0"/>
                      <a:lumOff val="100000"/>
                    </a:schemeClr>
                  </a:gs>
                  <a:gs pos="59000">
                    <a:schemeClr val="accent1">
                      <a:lumMod val="100000"/>
                    </a:schemeClr>
                  </a:gs>
                </a:gsLst>
                <a:lin ang="13500000" scaled="1"/>
                <a:tileRect/>
              </a:gradFill>
              <a:latin typeface="Franklin Gothic Demi" panose="020B0703020102020204" pitchFamily="34" charset="0"/>
            </a:endParaRPr>
          </a:p>
        </p:txBody>
      </p:sp>
      <p:grpSp>
        <p:nvGrpSpPr>
          <p:cNvPr id="68" name="Groupe 67">
            <a:extLst>
              <a:ext uri="{FF2B5EF4-FFF2-40B4-BE49-F238E27FC236}">
                <a16:creationId xmlns:a16="http://schemas.microsoft.com/office/drawing/2014/main" id="{FB6E0283-8F8E-4019-2C95-63B2D22E326D}"/>
              </a:ext>
            </a:extLst>
          </p:cNvPr>
          <p:cNvGrpSpPr/>
          <p:nvPr/>
        </p:nvGrpSpPr>
        <p:grpSpPr>
          <a:xfrm>
            <a:off x="0" y="0"/>
            <a:ext cx="12192000" cy="961618"/>
            <a:chOff x="10160" y="-11704"/>
            <a:chExt cx="12192000" cy="961618"/>
          </a:xfrm>
        </p:grpSpPr>
        <p:grpSp>
          <p:nvGrpSpPr>
            <p:cNvPr id="69" name="Groupe 68">
              <a:extLst>
                <a:ext uri="{FF2B5EF4-FFF2-40B4-BE49-F238E27FC236}">
                  <a16:creationId xmlns:a16="http://schemas.microsoft.com/office/drawing/2014/main" id="{8CE8E2E8-AD4C-D4A5-C835-EF82B5B29246}"/>
                </a:ext>
              </a:extLst>
            </p:cNvPr>
            <p:cNvGrpSpPr/>
            <p:nvPr/>
          </p:nvGrpSpPr>
          <p:grpSpPr>
            <a:xfrm>
              <a:off x="10160" y="-11704"/>
              <a:ext cx="12192000" cy="961618"/>
              <a:chOff x="0" y="0"/>
              <a:chExt cx="12192000" cy="961618"/>
            </a:xfrm>
          </p:grpSpPr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EC9BB7E0-0456-9F7A-51D3-222099BB4127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96161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72" name="Flèche : droite 71">
                <a:extLst>
                  <a:ext uri="{FF2B5EF4-FFF2-40B4-BE49-F238E27FC236}">
                    <a16:creationId xmlns:a16="http://schemas.microsoft.com/office/drawing/2014/main" id="{B59BC895-FD5D-8F7C-1228-011B377E3A5B}"/>
                  </a:ext>
                </a:extLst>
              </p:cNvPr>
              <p:cNvSpPr/>
              <p:nvPr/>
            </p:nvSpPr>
            <p:spPr>
              <a:xfrm>
                <a:off x="0" y="292485"/>
                <a:ext cx="12164323" cy="376649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002">
                <a:schemeClr val="dk2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73" name="Rectangle : coins arrondis 72">
                <a:extLst>
                  <a:ext uri="{FF2B5EF4-FFF2-40B4-BE49-F238E27FC236}">
                    <a16:creationId xmlns:a16="http://schemas.microsoft.com/office/drawing/2014/main" id="{DEE8DEF7-3978-2A9A-0279-C2DB9DF718C8}"/>
                  </a:ext>
                </a:extLst>
              </p:cNvPr>
              <p:cNvSpPr/>
              <p:nvPr/>
            </p:nvSpPr>
            <p:spPr>
              <a:xfrm>
                <a:off x="282303" y="263745"/>
                <a:ext cx="1055746" cy="444915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Présentation personnelle</a:t>
                </a:r>
              </a:p>
            </p:txBody>
          </p:sp>
          <p:sp>
            <p:nvSpPr>
              <p:cNvPr id="74" name="Rectangle : coins arrondis 73">
                <a:extLst>
                  <a:ext uri="{FF2B5EF4-FFF2-40B4-BE49-F238E27FC236}">
                    <a16:creationId xmlns:a16="http://schemas.microsoft.com/office/drawing/2014/main" id="{527C6079-24BC-9683-5490-DD16FB1A5F1D}"/>
                  </a:ext>
                </a:extLst>
              </p:cNvPr>
              <p:cNvSpPr/>
              <p:nvPr/>
            </p:nvSpPr>
            <p:spPr>
              <a:xfrm>
                <a:off x="1652845" y="269044"/>
                <a:ext cx="1056433" cy="444915"/>
              </a:xfrm>
              <a:prstGeom prst="roundRect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Résumé des projets</a:t>
                </a:r>
              </a:p>
            </p:txBody>
          </p:sp>
          <p:sp>
            <p:nvSpPr>
              <p:cNvPr id="75" name="Rectangle : coins arrondis 74">
                <a:extLst>
                  <a:ext uri="{FF2B5EF4-FFF2-40B4-BE49-F238E27FC236}">
                    <a16:creationId xmlns:a16="http://schemas.microsoft.com/office/drawing/2014/main" id="{63244ADB-DAB0-0EDC-4B9D-0C201C52B331}"/>
                  </a:ext>
                </a:extLst>
              </p:cNvPr>
              <p:cNvSpPr/>
              <p:nvPr/>
            </p:nvSpPr>
            <p:spPr>
              <a:xfrm>
                <a:off x="3074237" y="279998"/>
                <a:ext cx="1055746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Cahier des charges</a:t>
                </a:r>
              </a:p>
            </p:txBody>
          </p:sp>
          <p:sp>
            <p:nvSpPr>
              <p:cNvPr id="76" name="Rectangle : coins arrondis 75">
                <a:extLst>
                  <a:ext uri="{FF2B5EF4-FFF2-40B4-BE49-F238E27FC236}">
                    <a16:creationId xmlns:a16="http://schemas.microsoft.com/office/drawing/2014/main" id="{63F535E9-8E6F-1CCA-98DB-5243D0FAB7E3}"/>
                  </a:ext>
                </a:extLst>
              </p:cNvPr>
              <p:cNvSpPr/>
              <p:nvPr/>
            </p:nvSpPr>
            <p:spPr>
              <a:xfrm>
                <a:off x="4558165" y="279998"/>
                <a:ext cx="1056433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Gestion de projet</a:t>
                </a:r>
              </a:p>
            </p:txBody>
          </p:sp>
          <p:sp>
            <p:nvSpPr>
              <p:cNvPr id="77" name="Rectangle : coins arrondis 76">
                <a:extLst>
                  <a:ext uri="{FF2B5EF4-FFF2-40B4-BE49-F238E27FC236}">
                    <a16:creationId xmlns:a16="http://schemas.microsoft.com/office/drawing/2014/main" id="{D37F6AA6-DC17-C78B-31E3-2910DD349E07}"/>
                  </a:ext>
                </a:extLst>
              </p:cNvPr>
              <p:cNvSpPr/>
              <p:nvPr/>
            </p:nvSpPr>
            <p:spPr>
              <a:xfrm>
                <a:off x="7569769" y="269223"/>
                <a:ext cx="1055746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Réalisation du candidat</a:t>
                </a:r>
              </a:p>
            </p:txBody>
          </p:sp>
          <p:sp>
            <p:nvSpPr>
              <p:cNvPr id="78" name="Rectangle : coins arrondis 77">
                <a:extLst>
                  <a:ext uri="{FF2B5EF4-FFF2-40B4-BE49-F238E27FC236}">
                    <a16:creationId xmlns:a16="http://schemas.microsoft.com/office/drawing/2014/main" id="{D42569F2-8043-CDFE-374F-E401F036A5E1}"/>
                  </a:ext>
                </a:extLst>
              </p:cNvPr>
              <p:cNvSpPr/>
              <p:nvPr/>
            </p:nvSpPr>
            <p:spPr>
              <a:xfrm>
                <a:off x="9091289" y="269223"/>
                <a:ext cx="1056433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Veille technologique</a:t>
                </a:r>
              </a:p>
            </p:txBody>
          </p:sp>
          <p:sp>
            <p:nvSpPr>
              <p:cNvPr id="79" name="Rectangle : coins arrondis 78">
                <a:extLst>
                  <a:ext uri="{FF2B5EF4-FFF2-40B4-BE49-F238E27FC236}">
                    <a16:creationId xmlns:a16="http://schemas.microsoft.com/office/drawing/2014/main" id="{9A0B50F7-9697-3F90-93A8-C2B1C9A339FA}"/>
                  </a:ext>
                </a:extLst>
              </p:cNvPr>
              <p:cNvSpPr/>
              <p:nvPr/>
            </p:nvSpPr>
            <p:spPr>
              <a:xfrm>
                <a:off x="10586064" y="263745"/>
                <a:ext cx="1048786" cy="442000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Conclusion</a:t>
                </a:r>
              </a:p>
            </p:txBody>
          </p:sp>
        </p:grpSp>
        <p:sp>
          <p:nvSpPr>
            <p:cNvPr id="70" name="Rectangle : coins arrondis 69">
              <a:extLst>
                <a:ext uri="{FF2B5EF4-FFF2-40B4-BE49-F238E27FC236}">
                  <a16:creationId xmlns:a16="http://schemas.microsoft.com/office/drawing/2014/main" id="{0D92BCD1-77C6-739C-8999-EDF31C40130F}"/>
                </a:ext>
              </a:extLst>
            </p:cNvPr>
            <p:cNvSpPr/>
            <p:nvPr/>
          </p:nvSpPr>
          <p:spPr>
            <a:xfrm>
              <a:off x="6060265" y="257519"/>
              <a:ext cx="1055746" cy="433961"/>
            </a:xfrm>
            <a:prstGeom prst="round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900" dirty="0">
                  <a:solidFill>
                    <a:schemeClr val="bg1"/>
                  </a:solidFill>
                </a:rPr>
                <a:t>Spécifications fonctionnelles &amp; techniques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43494996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re 18">
            <a:extLst>
              <a:ext uri="{FF2B5EF4-FFF2-40B4-BE49-F238E27FC236}">
                <a16:creationId xmlns:a16="http://schemas.microsoft.com/office/drawing/2014/main" id="{0530C6EC-AF6A-63B0-5C0C-5ED5C85DC3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137" y="668753"/>
            <a:ext cx="3850986" cy="1110286"/>
          </a:xfrm>
        </p:spPr>
        <p:txBody>
          <a:bodyPr>
            <a:normAutofit/>
          </a:bodyPr>
          <a:lstStyle/>
          <a:p>
            <a:r>
              <a:rPr lang="fr-FR" dirty="0"/>
              <a:t>Réalisation du candidat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1A2DB8C-A8F2-031B-C6A0-53E0BC3BAFC0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fr-FR" noProof="0" dirty="0"/>
              <a:t>06/06/2023</a:t>
            </a: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324CD6A-FB6D-AE23-9BA9-6EC1FDB49084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fr-FR" dirty="0">
                <a:solidFill>
                  <a:schemeClr val="tx1">
                    <a:lumMod val="65000"/>
                  </a:schemeClr>
                </a:solidFill>
              </a:rPr>
              <a:t>Diaporama Oral Titre Concepteur Développeur d’Application</a:t>
            </a:r>
            <a:endParaRPr lang="fr-FR" noProof="0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6DC36FE-C0A0-61C2-BB36-5D94C32331A7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pPr rtl="0"/>
            <a:fld id="{9FF96520-E4CE-4EAD-8ABF-1D2297D6B3AA}" type="slidenum">
              <a:rPr lang="fr-FR" noProof="0" smtClean="0"/>
              <a:pPr rtl="0"/>
              <a:t>40</a:t>
            </a:fld>
            <a:endParaRPr lang="fr-FR" noProof="0"/>
          </a:p>
        </p:txBody>
      </p:sp>
      <p:sp>
        <p:nvSpPr>
          <p:cNvPr id="4" name="Titre 18">
            <a:extLst>
              <a:ext uri="{FF2B5EF4-FFF2-40B4-BE49-F238E27FC236}">
                <a16:creationId xmlns:a16="http://schemas.microsoft.com/office/drawing/2014/main" id="{E3671FD7-507A-07A3-CB07-49AE99084D15}"/>
              </a:ext>
            </a:extLst>
          </p:cNvPr>
          <p:cNvSpPr txBox="1">
            <a:spLocks/>
          </p:cNvSpPr>
          <p:nvPr/>
        </p:nvSpPr>
        <p:spPr>
          <a:xfrm>
            <a:off x="3984165" y="1091682"/>
            <a:ext cx="8115698" cy="496514"/>
          </a:xfrm>
          <a:prstGeom prst="rect">
            <a:avLst/>
          </a:prstGeom>
        </p:spPr>
        <p:txBody>
          <a:bodyPr vert="horz" lIns="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Déploiement : IAPM Mobile</a:t>
            </a:r>
          </a:p>
        </p:txBody>
      </p:sp>
      <p:sp>
        <p:nvSpPr>
          <p:cNvPr id="12" name="Sous-titre 2">
            <a:extLst>
              <a:ext uri="{FF2B5EF4-FFF2-40B4-BE49-F238E27FC236}">
                <a16:creationId xmlns:a16="http://schemas.microsoft.com/office/drawing/2014/main" id="{4332888B-C032-6001-E5B1-432F43794367}"/>
              </a:ext>
            </a:extLst>
          </p:cNvPr>
          <p:cNvSpPr txBox="1">
            <a:spLocks/>
          </p:cNvSpPr>
          <p:nvPr/>
        </p:nvSpPr>
        <p:spPr>
          <a:xfrm>
            <a:off x="174811" y="2233527"/>
            <a:ext cx="3212568" cy="365126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/>
              <a:t>flutter </a:t>
            </a:r>
            <a:r>
              <a:rPr lang="fr-FR" sz="1800" dirty="0" err="1"/>
              <a:t>build</a:t>
            </a:r>
            <a:r>
              <a:rPr lang="fr-FR" sz="1800" dirty="0"/>
              <a:t> </a:t>
            </a:r>
            <a:r>
              <a:rPr lang="fr-FR" sz="1800" dirty="0" err="1"/>
              <a:t>apk</a:t>
            </a:r>
            <a:endParaRPr lang="fr-FR" sz="1800" dirty="0"/>
          </a:p>
        </p:txBody>
      </p:sp>
      <p:sp>
        <p:nvSpPr>
          <p:cNvPr id="9" name="Sous-titre 2">
            <a:extLst>
              <a:ext uri="{FF2B5EF4-FFF2-40B4-BE49-F238E27FC236}">
                <a16:creationId xmlns:a16="http://schemas.microsoft.com/office/drawing/2014/main" id="{E306EBBB-AE96-5228-F55E-1E6B04FFA7EC}"/>
              </a:ext>
            </a:extLst>
          </p:cNvPr>
          <p:cNvSpPr txBox="1">
            <a:spLocks/>
          </p:cNvSpPr>
          <p:nvPr/>
        </p:nvSpPr>
        <p:spPr>
          <a:xfrm>
            <a:off x="174811" y="2998221"/>
            <a:ext cx="3212568" cy="365126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/>
              <a:t>Trouver .</a:t>
            </a:r>
            <a:r>
              <a:rPr lang="fr-FR" sz="1800" dirty="0" err="1"/>
              <a:t>apk</a:t>
            </a:r>
            <a:endParaRPr lang="fr-FR" sz="1800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B9801CA9-B345-F3C7-91D7-77A6D7EA5A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5064" y="2841811"/>
            <a:ext cx="8204797" cy="582854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335E9B10-E189-6DA0-75BD-4B372FFA2B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5065" y="2350706"/>
            <a:ext cx="8204797" cy="247947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669457EB-E0D7-D71A-788E-C65ADFBF06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2604" y="3667823"/>
            <a:ext cx="2949716" cy="2610451"/>
          </a:xfrm>
          <a:prstGeom prst="rect">
            <a:avLst/>
          </a:prstGeom>
        </p:spPr>
      </p:pic>
      <p:grpSp>
        <p:nvGrpSpPr>
          <p:cNvPr id="15" name="Groupe 14">
            <a:extLst>
              <a:ext uri="{FF2B5EF4-FFF2-40B4-BE49-F238E27FC236}">
                <a16:creationId xmlns:a16="http://schemas.microsoft.com/office/drawing/2014/main" id="{F2186B65-3A18-A4D5-AD65-37E16BE1C643}"/>
              </a:ext>
            </a:extLst>
          </p:cNvPr>
          <p:cNvGrpSpPr/>
          <p:nvPr/>
        </p:nvGrpSpPr>
        <p:grpSpPr>
          <a:xfrm>
            <a:off x="0" y="8951"/>
            <a:ext cx="12192000" cy="961618"/>
            <a:chOff x="10160" y="-11704"/>
            <a:chExt cx="12192000" cy="961618"/>
          </a:xfrm>
        </p:grpSpPr>
        <p:grpSp>
          <p:nvGrpSpPr>
            <p:cNvPr id="16" name="Groupe 15">
              <a:extLst>
                <a:ext uri="{FF2B5EF4-FFF2-40B4-BE49-F238E27FC236}">
                  <a16:creationId xmlns:a16="http://schemas.microsoft.com/office/drawing/2014/main" id="{EA8790D9-D295-F657-713B-3AE6B6BEBD2E}"/>
                </a:ext>
              </a:extLst>
            </p:cNvPr>
            <p:cNvGrpSpPr/>
            <p:nvPr/>
          </p:nvGrpSpPr>
          <p:grpSpPr>
            <a:xfrm>
              <a:off x="10160" y="-11704"/>
              <a:ext cx="12192000" cy="961618"/>
              <a:chOff x="0" y="0"/>
              <a:chExt cx="12192000" cy="961618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B61D3DBE-5133-5BF6-99D2-A0CC882E5578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96161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2" name="Flèche : droite 21">
                <a:extLst>
                  <a:ext uri="{FF2B5EF4-FFF2-40B4-BE49-F238E27FC236}">
                    <a16:creationId xmlns:a16="http://schemas.microsoft.com/office/drawing/2014/main" id="{D1B8408D-CF5C-43F6-C1E3-04D6E8029B2F}"/>
                  </a:ext>
                </a:extLst>
              </p:cNvPr>
              <p:cNvSpPr/>
              <p:nvPr/>
            </p:nvSpPr>
            <p:spPr>
              <a:xfrm>
                <a:off x="0" y="292485"/>
                <a:ext cx="12164323" cy="376649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002">
                <a:schemeClr val="dk2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3" name="Rectangle : coins arrondis 22">
                <a:extLst>
                  <a:ext uri="{FF2B5EF4-FFF2-40B4-BE49-F238E27FC236}">
                    <a16:creationId xmlns:a16="http://schemas.microsoft.com/office/drawing/2014/main" id="{397D0678-E5DF-A58F-031C-2AE889C07D2B}"/>
                  </a:ext>
                </a:extLst>
              </p:cNvPr>
              <p:cNvSpPr/>
              <p:nvPr/>
            </p:nvSpPr>
            <p:spPr>
              <a:xfrm>
                <a:off x="282303" y="263745"/>
                <a:ext cx="1055746" cy="444915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Présentation personnelle</a:t>
                </a:r>
              </a:p>
            </p:txBody>
          </p:sp>
          <p:sp>
            <p:nvSpPr>
              <p:cNvPr id="25" name="Rectangle : coins arrondis 24">
                <a:extLst>
                  <a:ext uri="{FF2B5EF4-FFF2-40B4-BE49-F238E27FC236}">
                    <a16:creationId xmlns:a16="http://schemas.microsoft.com/office/drawing/2014/main" id="{2D1D063D-AC7E-C614-0EDF-212B0DBE4C2D}"/>
                  </a:ext>
                </a:extLst>
              </p:cNvPr>
              <p:cNvSpPr/>
              <p:nvPr/>
            </p:nvSpPr>
            <p:spPr>
              <a:xfrm>
                <a:off x="1652845" y="269044"/>
                <a:ext cx="1056433" cy="444915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Résumé des projets</a:t>
                </a:r>
              </a:p>
            </p:txBody>
          </p:sp>
          <p:sp>
            <p:nvSpPr>
              <p:cNvPr id="26" name="Rectangle : coins arrondis 25">
                <a:extLst>
                  <a:ext uri="{FF2B5EF4-FFF2-40B4-BE49-F238E27FC236}">
                    <a16:creationId xmlns:a16="http://schemas.microsoft.com/office/drawing/2014/main" id="{0B780CB6-C3B6-94BC-80C2-325DC06BA112}"/>
                  </a:ext>
                </a:extLst>
              </p:cNvPr>
              <p:cNvSpPr/>
              <p:nvPr/>
            </p:nvSpPr>
            <p:spPr>
              <a:xfrm>
                <a:off x="3074237" y="279998"/>
                <a:ext cx="1055746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Cahier des charges</a:t>
                </a:r>
              </a:p>
            </p:txBody>
          </p:sp>
          <p:sp>
            <p:nvSpPr>
              <p:cNvPr id="27" name="Rectangle : coins arrondis 26">
                <a:extLst>
                  <a:ext uri="{FF2B5EF4-FFF2-40B4-BE49-F238E27FC236}">
                    <a16:creationId xmlns:a16="http://schemas.microsoft.com/office/drawing/2014/main" id="{4D863D35-FC34-C84E-22AE-2DC4F8677885}"/>
                  </a:ext>
                </a:extLst>
              </p:cNvPr>
              <p:cNvSpPr/>
              <p:nvPr/>
            </p:nvSpPr>
            <p:spPr>
              <a:xfrm>
                <a:off x="4558165" y="279998"/>
                <a:ext cx="1056433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Gestion de projet</a:t>
                </a:r>
              </a:p>
            </p:txBody>
          </p:sp>
          <p:sp>
            <p:nvSpPr>
              <p:cNvPr id="30" name="Rectangle : coins arrondis 29">
                <a:extLst>
                  <a:ext uri="{FF2B5EF4-FFF2-40B4-BE49-F238E27FC236}">
                    <a16:creationId xmlns:a16="http://schemas.microsoft.com/office/drawing/2014/main" id="{18E42F9C-57A4-1685-CA0F-F5045EA66CD2}"/>
                  </a:ext>
                </a:extLst>
              </p:cNvPr>
              <p:cNvSpPr/>
              <p:nvPr/>
            </p:nvSpPr>
            <p:spPr>
              <a:xfrm>
                <a:off x="7569769" y="269223"/>
                <a:ext cx="1055746" cy="433961"/>
              </a:xfrm>
              <a:prstGeom prst="roundRect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Réalisation du candidat</a:t>
                </a:r>
              </a:p>
            </p:txBody>
          </p:sp>
          <p:sp>
            <p:nvSpPr>
              <p:cNvPr id="32" name="Rectangle : coins arrondis 31">
                <a:extLst>
                  <a:ext uri="{FF2B5EF4-FFF2-40B4-BE49-F238E27FC236}">
                    <a16:creationId xmlns:a16="http://schemas.microsoft.com/office/drawing/2014/main" id="{6278FA28-9B69-56BF-287B-289CFD29341A}"/>
                  </a:ext>
                </a:extLst>
              </p:cNvPr>
              <p:cNvSpPr/>
              <p:nvPr/>
            </p:nvSpPr>
            <p:spPr>
              <a:xfrm>
                <a:off x="9091289" y="269223"/>
                <a:ext cx="1056433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Veille technologique</a:t>
                </a:r>
              </a:p>
            </p:txBody>
          </p:sp>
          <p:sp>
            <p:nvSpPr>
              <p:cNvPr id="39" name="Rectangle : coins arrondis 38">
                <a:extLst>
                  <a:ext uri="{FF2B5EF4-FFF2-40B4-BE49-F238E27FC236}">
                    <a16:creationId xmlns:a16="http://schemas.microsoft.com/office/drawing/2014/main" id="{CA9B3551-409E-5F49-41F2-15996B9D705C}"/>
                  </a:ext>
                </a:extLst>
              </p:cNvPr>
              <p:cNvSpPr/>
              <p:nvPr/>
            </p:nvSpPr>
            <p:spPr>
              <a:xfrm>
                <a:off x="10586064" y="263745"/>
                <a:ext cx="1048786" cy="442000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Conclusion</a:t>
                </a:r>
              </a:p>
            </p:txBody>
          </p:sp>
        </p:grpSp>
        <p:sp>
          <p:nvSpPr>
            <p:cNvPr id="17" name="Rectangle : coins arrondis 16">
              <a:extLst>
                <a:ext uri="{FF2B5EF4-FFF2-40B4-BE49-F238E27FC236}">
                  <a16:creationId xmlns:a16="http://schemas.microsoft.com/office/drawing/2014/main" id="{58416B42-ED79-9B78-355B-986641032B1D}"/>
                </a:ext>
              </a:extLst>
            </p:cNvPr>
            <p:cNvSpPr/>
            <p:nvPr/>
          </p:nvSpPr>
          <p:spPr>
            <a:xfrm>
              <a:off x="6060265" y="257519"/>
              <a:ext cx="1055746" cy="433961"/>
            </a:xfrm>
            <a:prstGeom prst="round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900" dirty="0">
                  <a:solidFill>
                    <a:schemeClr val="bg1"/>
                  </a:solidFill>
                </a:rPr>
                <a:t>Spécifications fonctionnelles &amp; techniques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691452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dirty="0"/>
              <a:t>Veille technologique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35E3EA69-4E0E-41BD-8095-A124225A26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45720" rIns="91440" bIns="45720" rtlCol="0" anchor="t">
            <a:normAutofit/>
          </a:bodyPr>
          <a:lstStyle/>
          <a:p>
            <a:r>
              <a:rPr lang="fr-FR" dirty="0"/>
              <a:t>Les failles de PHP</a:t>
            </a:r>
          </a:p>
        </p:txBody>
      </p:sp>
      <p:sp>
        <p:nvSpPr>
          <p:cNvPr id="6" name="Espace réservé de la date 5">
            <a:extLst>
              <a:ext uri="{FF2B5EF4-FFF2-40B4-BE49-F238E27FC236}">
                <a16:creationId xmlns:a16="http://schemas.microsoft.com/office/drawing/2014/main" id="{673CABDF-C205-4E5E-92F8-7C5863368C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 noProof="0" dirty="0"/>
              <a:t>06/06/2023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F29EA23-F34E-486A-B8B2-0C30192669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dirty="0">
                <a:solidFill>
                  <a:schemeClr val="tx1">
                    <a:lumMod val="65000"/>
                  </a:schemeClr>
                </a:solidFill>
              </a:rPr>
              <a:t>Diaporama Oral Titre Concepteur Développeur d’Application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28F602C-7F98-4C02-99D4-ED65E00D6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fr-FR" smtClean="0">
                <a:solidFill>
                  <a:schemeClr val="bg1"/>
                </a:solidFill>
              </a:rPr>
              <a:pPr rtl="0"/>
              <a:t>41</a:t>
            </a:fld>
            <a:endParaRPr lang="fr-FR" dirty="0">
              <a:solidFill>
                <a:schemeClr val="bg1"/>
              </a:solidFill>
            </a:endParaRPr>
          </a:p>
        </p:txBody>
      </p:sp>
      <p:grpSp>
        <p:nvGrpSpPr>
          <p:cNvPr id="42" name="Groupe 41">
            <a:extLst>
              <a:ext uri="{FF2B5EF4-FFF2-40B4-BE49-F238E27FC236}">
                <a16:creationId xmlns:a16="http://schemas.microsoft.com/office/drawing/2014/main" id="{80E3142A-B5F0-5164-66AF-F0CD32529DB4}"/>
              </a:ext>
            </a:extLst>
          </p:cNvPr>
          <p:cNvGrpSpPr/>
          <p:nvPr/>
        </p:nvGrpSpPr>
        <p:grpSpPr>
          <a:xfrm>
            <a:off x="0" y="8951"/>
            <a:ext cx="12192000" cy="961618"/>
            <a:chOff x="10160" y="-11704"/>
            <a:chExt cx="12192000" cy="961618"/>
          </a:xfrm>
        </p:grpSpPr>
        <p:grpSp>
          <p:nvGrpSpPr>
            <p:cNvPr id="43" name="Groupe 42">
              <a:extLst>
                <a:ext uri="{FF2B5EF4-FFF2-40B4-BE49-F238E27FC236}">
                  <a16:creationId xmlns:a16="http://schemas.microsoft.com/office/drawing/2014/main" id="{916FDEB6-1215-1D95-79B2-14227ABB76B1}"/>
                </a:ext>
              </a:extLst>
            </p:cNvPr>
            <p:cNvGrpSpPr/>
            <p:nvPr/>
          </p:nvGrpSpPr>
          <p:grpSpPr>
            <a:xfrm>
              <a:off x="10160" y="-11704"/>
              <a:ext cx="12192000" cy="961618"/>
              <a:chOff x="0" y="0"/>
              <a:chExt cx="12192000" cy="961618"/>
            </a:xfrm>
          </p:grpSpPr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F17A0A08-F714-2D5B-C0F4-594A39DDB859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96161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6" name="Flèche : droite 45">
                <a:extLst>
                  <a:ext uri="{FF2B5EF4-FFF2-40B4-BE49-F238E27FC236}">
                    <a16:creationId xmlns:a16="http://schemas.microsoft.com/office/drawing/2014/main" id="{2CC7A044-8136-BD97-3E03-F5937251F94B}"/>
                  </a:ext>
                </a:extLst>
              </p:cNvPr>
              <p:cNvSpPr/>
              <p:nvPr/>
            </p:nvSpPr>
            <p:spPr>
              <a:xfrm>
                <a:off x="0" y="292485"/>
                <a:ext cx="12164323" cy="376649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002">
                <a:schemeClr val="dk2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7" name="Rectangle : coins arrondis 46">
                <a:extLst>
                  <a:ext uri="{FF2B5EF4-FFF2-40B4-BE49-F238E27FC236}">
                    <a16:creationId xmlns:a16="http://schemas.microsoft.com/office/drawing/2014/main" id="{94E6C391-8EC3-1E94-7860-915F7CD53272}"/>
                  </a:ext>
                </a:extLst>
              </p:cNvPr>
              <p:cNvSpPr/>
              <p:nvPr/>
            </p:nvSpPr>
            <p:spPr>
              <a:xfrm>
                <a:off x="282303" y="263745"/>
                <a:ext cx="1055746" cy="444915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Présentation personnelle</a:t>
                </a:r>
              </a:p>
            </p:txBody>
          </p:sp>
          <p:sp>
            <p:nvSpPr>
              <p:cNvPr id="48" name="Rectangle : coins arrondis 47">
                <a:extLst>
                  <a:ext uri="{FF2B5EF4-FFF2-40B4-BE49-F238E27FC236}">
                    <a16:creationId xmlns:a16="http://schemas.microsoft.com/office/drawing/2014/main" id="{68ED9D52-FFED-1FEA-5FF7-3E3134A3B7E4}"/>
                  </a:ext>
                </a:extLst>
              </p:cNvPr>
              <p:cNvSpPr/>
              <p:nvPr/>
            </p:nvSpPr>
            <p:spPr>
              <a:xfrm>
                <a:off x="1652845" y="269044"/>
                <a:ext cx="1056433" cy="444915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Résumé des projets</a:t>
                </a:r>
              </a:p>
            </p:txBody>
          </p:sp>
          <p:sp>
            <p:nvSpPr>
              <p:cNvPr id="49" name="Rectangle : coins arrondis 48">
                <a:extLst>
                  <a:ext uri="{FF2B5EF4-FFF2-40B4-BE49-F238E27FC236}">
                    <a16:creationId xmlns:a16="http://schemas.microsoft.com/office/drawing/2014/main" id="{51490F8F-FBE1-445E-D265-32CF561DF335}"/>
                  </a:ext>
                </a:extLst>
              </p:cNvPr>
              <p:cNvSpPr/>
              <p:nvPr/>
            </p:nvSpPr>
            <p:spPr>
              <a:xfrm>
                <a:off x="3074237" y="279998"/>
                <a:ext cx="1055746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Cahier des charges</a:t>
                </a:r>
              </a:p>
            </p:txBody>
          </p:sp>
          <p:sp>
            <p:nvSpPr>
              <p:cNvPr id="50" name="Rectangle : coins arrondis 49">
                <a:extLst>
                  <a:ext uri="{FF2B5EF4-FFF2-40B4-BE49-F238E27FC236}">
                    <a16:creationId xmlns:a16="http://schemas.microsoft.com/office/drawing/2014/main" id="{C185A931-0335-708D-C560-400FC23903F5}"/>
                  </a:ext>
                </a:extLst>
              </p:cNvPr>
              <p:cNvSpPr/>
              <p:nvPr/>
            </p:nvSpPr>
            <p:spPr>
              <a:xfrm>
                <a:off x="4558165" y="279998"/>
                <a:ext cx="1056433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Gestion de projet</a:t>
                </a:r>
              </a:p>
            </p:txBody>
          </p:sp>
          <p:sp>
            <p:nvSpPr>
              <p:cNvPr id="51" name="Rectangle : coins arrondis 50">
                <a:extLst>
                  <a:ext uri="{FF2B5EF4-FFF2-40B4-BE49-F238E27FC236}">
                    <a16:creationId xmlns:a16="http://schemas.microsoft.com/office/drawing/2014/main" id="{D9AECAC7-5547-D8BA-D195-E91AF22AB607}"/>
                  </a:ext>
                </a:extLst>
              </p:cNvPr>
              <p:cNvSpPr/>
              <p:nvPr/>
            </p:nvSpPr>
            <p:spPr>
              <a:xfrm>
                <a:off x="7569769" y="269223"/>
                <a:ext cx="1055746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Réalisation du candidat</a:t>
                </a:r>
              </a:p>
            </p:txBody>
          </p:sp>
          <p:sp>
            <p:nvSpPr>
              <p:cNvPr id="52" name="Rectangle : coins arrondis 51">
                <a:extLst>
                  <a:ext uri="{FF2B5EF4-FFF2-40B4-BE49-F238E27FC236}">
                    <a16:creationId xmlns:a16="http://schemas.microsoft.com/office/drawing/2014/main" id="{A2AB7E7B-E695-4C51-860C-D82DB66BDAA0}"/>
                  </a:ext>
                </a:extLst>
              </p:cNvPr>
              <p:cNvSpPr/>
              <p:nvPr/>
            </p:nvSpPr>
            <p:spPr>
              <a:xfrm>
                <a:off x="9091289" y="269223"/>
                <a:ext cx="1056433" cy="433961"/>
              </a:xfrm>
              <a:prstGeom prst="roundRect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Veille technologique</a:t>
                </a:r>
              </a:p>
            </p:txBody>
          </p:sp>
          <p:sp>
            <p:nvSpPr>
              <p:cNvPr id="53" name="Rectangle : coins arrondis 52">
                <a:extLst>
                  <a:ext uri="{FF2B5EF4-FFF2-40B4-BE49-F238E27FC236}">
                    <a16:creationId xmlns:a16="http://schemas.microsoft.com/office/drawing/2014/main" id="{5C26F928-9BF4-1640-9F0B-99853A0356AB}"/>
                  </a:ext>
                </a:extLst>
              </p:cNvPr>
              <p:cNvSpPr/>
              <p:nvPr/>
            </p:nvSpPr>
            <p:spPr>
              <a:xfrm>
                <a:off x="10586064" y="263745"/>
                <a:ext cx="1048786" cy="442000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Conclusion</a:t>
                </a:r>
              </a:p>
            </p:txBody>
          </p:sp>
        </p:grpSp>
        <p:sp>
          <p:nvSpPr>
            <p:cNvPr id="44" name="Rectangle : coins arrondis 43">
              <a:extLst>
                <a:ext uri="{FF2B5EF4-FFF2-40B4-BE49-F238E27FC236}">
                  <a16:creationId xmlns:a16="http://schemas.microsoft.com/office/drawing/2014/main" id="{E4FB8A78-D71A-1427-3CB8-D85480DB8536}"/>
                </a:ext>
              </a:extLst>
            </p:cNvPr>
            <p:cNvSpPr/>
            <p:nvPr/>
          </p:nvSpPr>
          <p:spPr>
            <a:xfrm>
              <a:off x="6060265" y="257519"/>
              <a:ext cx="1055746" cy="433961"/>
            </a:xfrm>
            <a:prstGeom prst="round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900" dirty="0">
                  <a:solidFill>
                    <a:schemeClr val="bg1"/>
                  </a:solidFill>
                </a:rPr>
                <a:t>Spécifications fonctionnelles &amp; techniques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51083920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re 18">
            <a:extLst>
              <a:ext uri="{FF2B5EF4-FFF2-40B4-BE49-F238E27FC236}">
                <a16:creationId xmlns:a16="http://schemas.microsoft.com/office/drawing/2014/main" id="{0530C6EC-AF6A-63B0-5C0C-5ED5C85DC3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137" y="668753"/>
            <a:ext cx="3850986" cy="1110286"/>
          </a:xfrm>
        </p:spPr>
        <p:txBody>
          <a:bodyPr>
            <a:normAutofit/>
          </a:bodyPr>
          <a:lstStyle/>
          <a:p>
            <a:r>
              <a:rPr lang="fr-FR" dirty="0"/>
              <a:t>Veille  technologique 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1A2DB8C-A8F2-031B-C6A0-53E0BC3BAFC0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fr-FR" noProof="0" dirty="0"/>
              <a:t>06/06/2023</a:t>
            </a: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324CD6A-FB6D-AE23-9BA9-6EC1FDB49084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fr-FR" dirty="0">
                <a:solidFill>
                  <a:schemeClr val="tx1">
                    <a:lumMod val="65000"/>
                  </a:schemeClr>
                </a:solidFill>
              </a:rPr>
              <a:t>Diaporama Oral Titre Concepteur Développeur d’Application</a:t>
            </a:r>
            <a:endParaRPr lang="fr-FR" noProof="0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6DC36FE-C0A0-61C2-BB36-5D94C32331A7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pPr rtl="0"/>
            <a:fld id="{9FF96520-E4CE-4EAD-8ABF-1D2297D6B3AA}" type="slidenum">
              <a:rPr lang="fr-FR" noProof="0" smtClean="0"/>
              <a:pPr rtl="0"/>
              <a:t>42</a:t>
            </a:fld>
            <a:endParaRPr lang="fr-FR" noProof="0"/>
          </a:p>
        </p:txBody>
      </p:sp>
      <p:sp>
        <p:nvSpPr>
          <p:cNvPr id="4" name="Titre 18">
            <a:extLst>
              <a:ext uri="{FF2B5EF4-FFF2-40B4-BE49-F238E27FC236}">
                <a16:creationId xmlns:a16="http://schemas.microsoft.com/office/drawing/2014/main" id="{E3671FD7-507A-07A3-CB07-49AE99084D15}"/>
              </a:ext>
            </a:extLst>
          </p:cNvPr>
          <p:cNvSpPr txBox="1">
            <a:spLocks/>
          </p:cNvSpPr>
          <p:nvPr/>
        </p:nvSpPr>
        <p:spPr>
          <a:xfrm>
            <a:off x="3984165" y="1091682"/>
            <a:ext cx="8115698" cy="496514"/>
          </a:xfrm>
          <a:prstGeom prst="rect">
            <a:avLst/>
          </a:prstGeom>
        </p:spPr>
        <p:txBody>
          <a:bodyPr vert="horz" lIns="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Les failles de </a:t>
            </a:r>
            <a:r>
              <a:rPr lang="fr-FR" dirty="0" err="1"/>
              <a:t>php</a:t>
            </a:r>
            <a:endParaRPr lang="fr-FR" dirty="0"/>
          </a:p>
        </p:txBody>
      </p:sp>
      <p:sp>
        <p:nvSpPr>
          <p:cNvPr id="12" name="Sous-titre 2">
            <a:extLst>
              <a:ext uri="{FF2B5EF4-FFF2-40B4-BE49-F238E27FC236}">
                <a16:creationId xmlns:a16="http://schemas.microsoft.com/office/drawing/2014/main" id="{4332888B-C032-6001-E5B1-432F43794367}"/>
              </a:ext>
            </a:extLst>
          </p:cNvPr>
          <p:cNvSpPr txBox="1">
            <a:spLocks/>
          </p:cNvSpPr>
          <p:nvPr/>
        </p:nvSpPr>
        <p:spPr>
          <a:xfrm>
            <a:off x="174811" y="2233527"/>
            <a:ext cx="3212568" cy="365126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/>
              <a:t>RCE</a:t>
            </a:r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4913BD30-033D-7E9A-96A1-24936C0AF2A3}"/>
              </a:ext>
            </a:extLst>
          </p:cNvPr>
          <p:cNvGrpSpPr/>
          <p:nvPr/>
        </p:nvGrpSpPr>
        <p:grpSpPr>
          <a:xfrm>
            <a:off x="0" y="8951"/>
            <a:ext cx="12192000" cy="961618"/>
            <a:chOff x="10160" y="-11704"/>
            <a:chExt cx="12192000" cy="961618"/>
          </a:xfrm>
        </p:grpSpPr>
        <p:grpSp>
          <p:nvGrpSpPr>
            <p:cNvPr id="8" name="Groupe 7">
              <a:extLst>
                <a:ext uri="{FF2B5EF4-FFF2-40B4-BE49-F238E27FC236}">
                  <a16:creationId xmlns:a16="http://schemas.microsoft.com/office/drawing/2014/main" id="{35030295-A546-BE73-8018-6D65E47B0483}"/>
                </a:ext>
              </a:extLst>
            </p:cNvPr>
            <p:cNvGrpSpPr/>
            <p:nvPr/>
          </p:nvGrpSpPr>
          <p:grpSpPr>
            <a:xfrm>
              <a:off x="10160" y="-11704"/>
              <a:ext cx="12192000" cy="961618"/>
              <a:chOff x="0" y="0"/>
              <a:chExt cx="12192000" cy="961618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7C563C8C-A57B-90F8-2293-3A9915A00BB8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96161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8" name="Flèche : droite 17">
                <a:extLst>
                  <a:ext uri="{FF2B5EF4-FFF2-40B4-BE49-F238E27FC236}">
                    <a16:creationId xmlns:a16="http://schemas.microsoft.com/office/drawing/2014/main" id="{CD875AD2-12A5-2F31-6DAD-6A27411162BD}"/>
                  </a:ext>
                </a:extLst>
              </p:cNvPr>
              <p:cNvSpPr/>
              <p:nvPr/>
            </p:nvSpPr>
            <p:spPr>
              <a:xfrm>
                <a:off x="0" y="292485"/>
                <a:ext cx="12164323" cy="376649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002">
                <a:schemeClr val="dk2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1" name="Rectangle : coins arrondis 20">
                <a:extLst>
                  <a:ext uri="{FF2B5EF4-FFF2-40B4-BE49-F238E27FC236}">
                    <a16:creationId xmlns:a16="http://schemas.microsoft.com/office/drawing/2014/main" id="{70379B18-6F95-6398-2056-06C975DAF454}"/>
                  </a:ext>
                </a:extLst>
              </p:cNvPr>
              <p:cNvSpPr/>
              <p:nvPr/>
            </p:nvSpPr>
            <p:spPr>
              <a:xfrm>
                <a:off x="282303" y="263745"/>
                <a:ext cx="1055746" cy="444915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Présentation personnelle</a:t>
                </a:r>
              </a:p>
            </p:txBody>
          </p:sp>
          <p:sp>
            <p:nvSpPr>
              <p:cNvPr id="24" name="Rectangle : coins arrondis 23">
                <a:extLst>
                  <a:ext uri="{FF2B5EF4-FFF2-40B4-BE49-F238E27FC236}">
                    <a16:creationId xmlns:a16="http://schemas.microsoft.com/office/drawing/2014/main" id="{6B7AFD14-7072-03D4-0DF7-76111BA0C346}"/>
                  </a:ext>
                </a:extLst>
              </p:cNvPr>
              <p:cNvSpPr/>
              <p:nvPr/>
            </p:nvSpPr>
            <p:spPr>
              <a:xfrm>
                <a:off x="1652845" y="269044"/>
                <a:ext cx="1056433" cy="444915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Résumé des projets</a:t>
                </a:r>
              </a:p>
            </p:txBody>
          </p:sp>
          <p:sp>
            <p:nvSpPr>
              <p:cNvPr id="28" name="Rectangle : coins arrondis 27">
                <a:extLst>
                  <a:ext uri="{FF2B5EF4-FFF2-40B4-BE49-F238E27FC236}">
                    <a16:creationId xmlns:a16="http://schemas.microsoft.com/office/drawing/2014/main" id="{D2275C69-02D9-B2F6-528C-02D564EA16F4}"/>
                  </a:ext>
                </a:extLst>
              </p:cNvPr>
              <p:cNvSpPr/>
              <p:nvPr/>
            </p:nvSpPr>
            <p:spPr>
              <a:xfrm>
                <a:off x="3074237" y="279998"/>
                <a:ext cx="1055746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Cahier des charges</a:t>
                </a:r>
              </a:p>
            </p:txBody>
          </p:sp>
          <p:sp>
            <p:nvSpPr>
              <p:cNvPr id="29" name="Rectangle : coins arrondis 28">
                <a:extLst>
                  <a:ext uri="{FF2B5EF4-FFF2-40B4-BE49-F238E27FC236}">
                    <a16:creationId xmlns:a16="http://schemas.microsoft.com/office/drawing/2014/main" id="{241B3806-5C16-B731-811F-B1841C61CDEF}"/>
                  </a:ext>
                </a:extLst>
              </p:cNvPr>
              <p:cNvSpPr/>
              <p:nvPr/>
            </p:nvSpPr>
            <p:spPr>
              <a:xfrm>
                <a:off x="4558165" y="279998"/>
                <a:ext cx="1056433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Gestion de projet</a:t>
                </a:r>
              </a:p>
            </p:txBody>
          </p:sp>
          <p:sp>
            <p:nvSpPr>
              <p:cNvPr id="31" name="Rectangle : coins arrondis 30">
                <a:extLst>
                  <a:ext uri="{FF2B5EF4-FFF2-40B4-BE49-F238E27FC236}">
                    <a16:creationId xmlns:a16="http://schemas.microsoft.com/office/drawing/2014/main" id="{465CA763-FC06-D6DD-24D4-369D696367B3}"/>
                  </a:ext>
                </a:extLst>
              </p:cNvPr>
              <p:cNvSpPr/>
              <p:nvPr/>
            </p:nvSpPr>
            <p:spPr>
              <a:xfrm>
                <a:off x="7569769" y="269223"/>
                <a:ext cx="1055746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Réalisation du candidat</a:t>
                </a:r>
              </a:p>
            </p:txBody>
          </p:sp>
          <p:sp>
            <p:nvSpPr>
              <p:cNvPr id="33" name="Rectangle : coins arrondis 32">
                <a:extLst>
                  <a:ext uri="{FF2B5EF4-FFF2-40B4-BE49-F238E27FC236}">
                    <a16:creationId xmlns:a16="http://schemas.microsoft.com/office/drawing/2014/main" id="{5CAEAD2D-E091-D948-6893-DAC6A804ADC9}"/>
                  </a:ext>
                </a:extLst>
              </p:cNvPr>
              <p:cNvSpPr/>
              <p:nvPr/>
            </p:nvSpPr>
            <p:spPr>
              <a:xfrm>
                <a:off x="9091289" y="269223"/>
                <a:ext cx="1056433" cy="433961"/>
              </a:xfrm>
              <a:prstGeom prst="roundRect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Veille technologique</a:t>
                </a:r>
              </a:p>
            </p:txBody>
          </p:sp>
          <p:sp>
            <p:nvSpPr>
              <p:cNvPr id="34" name="Rectangle : coins arrondis 33">
                <a:extLst>
                  <a:ext uri="{FF2B5EF4-FFF2-40B4-BE49-F238E27FC236}">
                    <a16:creationId xmlns:a16="http://schemas.microsoft.com/office/drawing/2014/main" id="{EB04598A-8851-032B-2167-F18860B0CDCE}"/>
                  </a:ext>
                </a:extLst>
              </p:cNvPr>
              <p:cNvSpPr/>
              <p:nvPr/>
            </p:nvSpPr>
            <p:spPr>
              <a:xfrm>
                <a:off x="10586064" y="263745"/>
                <a:ext cx="1048786" cy="442000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Conclusion</a:t>
                </a:r>
              </a:p>
            </p:txBody>
          </p:sp>
        </p:grpSp>
        <p:sp>
          <p:nvSpPr>
            <p:cNvPr id="10" name="Rectangle : coins arrondis 9">
              <a:extLst>
                <a:ext uri="{FF2B5EF4-FFF2-40B4-BE49-F238E27FC236}">
                  <a16:creationId xmlns:a16="http://schemas.microsoft.com/office/drawing/2014/main" id="{942ADD85-9179-9B1B-9E43-9296EE38AB77}"/>
                </a:ext>
              </a:extLst>
            </p:cNvPr>
            <p:cNvSpPr/>
            <p:nvPr/>
          </p:nvSpPr>
          <p:spPr>
            <a:xfrm>
              <a:off x="6060265" y="257519"/>
              <a:ext cx="1055746" cy="433961"/>
            </a:xfrm>
            <a:prstGeom prst="round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900" dirty="0">
                  <a:solidFill>
                    <a:schemeClr val="bg1"/>
                  </a:solidFill>
                </a:rPr>
                <a:t>Spécifications fonctionnelles &amp; techniques</a:t>
              </a:r>
            </a:p>
          </p:txBody>
        </p:sp>
      </p:grpSp>
      <p:sp>
        <p:nvSpPr>
          <p:cNvPr id="35" name="Espace réservé du texte 20">
            <a:extLst>
              <a:ext uri="{FF2B5EF4-FFF2-40B4-BE49-F238E27FC236}">
                <a16:creationId xmlns:a16="http://schemas.microsoft.com/office/drawing/2014/main" id="{70B99C4B-7101-5EB5-0475-E22AEFF3904F}"/>
              </a:ext>
            </a:extLst>
          </p:cNvPr>
          <p:cNvSpPr txBox="1">
            <a:spLocks/>
          </p:cNvSpPr>
          <p:nvPr/>
        </p:nvSpPr>
        <p:spPr>
          <a:xfrm>
            <a:off x="3943123" y="2089814"/>
            <a:ext cx="6446711" cy="1788659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>
                <a:sym typeface="Wingdings" panose="05000000000000000000" pitchFamily="2" charset="2"/>
              </a:rPr>
              <a:t>Exécuter du code à distance</a:t>
            </a:r>
          </a:p>
          <a:p>
            <a:r>
              <a:rPr lang="fr-FR" sz="1800" dirty="0">
                <a:sym typeface="Wingdings" panose="05000000000000000000" pitchFamily="2" charset="2"/>
              </a:rPr>
              <a:t>Code malveillant</a:t>
            </a:r>
          </a:p>
          <a:p>
            <a:r>
              <a:rPr lang="fr-FR" sz="1800" dirty="0">
                <a:sym typeface="Wingdings" panose="05000000000000000000" pitchFamily="2" charset="2"/>
              </a:rPr>
              <a:t>Contrôle d’identifiant</a:t>
            </a:r>
          </a:p>
          <a:p>
            <a:endParaRPr lang="fr-FR" sz="1800" dirty="0">
              <a:sym typeface="Wingdings" panose="05000000000000000000" pitchFamily="2" charset="2"/>
            </a:endParaRPr>
          </a:p>
        </p:txBody>
      </p:sp>
      <p:sp>
        <p:nvSpPr>
          <p:cNvPr id="36" name="Sous-titre 2">
            <a:extLst>
              <a:ext uri="{FF2B5EF4-FFF2-40B4-BE49-F238E27FC236}">
                <a16:creationId xmlns:a16="http://schemas.microsoft.com/office/drawing/2014/main" id="{CB5C50A9-333A-6542-1F9C-2B24AAD473C1}"/>
              </a:ext>
            </a:extLst>
          </p:cNvPr>
          <p:cNvSpPr txBox="1">
            <a:spLocks/>
          </p:cNvSpPr>
          <p:nvPr/>
        </p:nvSpPr>
        <p:spPr>
          <a:xfrm>
            <a:off x="174811" y="2998221"/>
            <a:ext cx="3212568" cy="365126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/>
              <a:t>Injection SQL</a:t>
            </a:r>
          </a:p>
        </p:txBody>
      </p:sp>
      <p:sp>
        <p:nvSpPr>
          <p:cNvPr id="37" name="Sous-titre 2">
            <a:extLst>
              <a:ext uri="{FF2B5EF4-FFF2-40B4-BE49-F238E27FC236}">
                <a16:creationId xmlns:a16="http://schemas.microsoft.com/office/drawing/2014/main" id="{97A23883-F788-00F5-D268-90CAA097A349}"/>
              </a:ext>
            </a:extLst>
          </p:cNvPr>
          <p:cNvSpPr txBox="1">
            <a:spLocks/>
          </p:cNvSpPr>
          <p:nvPr/>
        </p:nvSpPr>
        <p:spPr>
          <a:xfrm>
            <a:off x="174811" y="3762915"/>
            <a:ext cx="3212568" cy="365126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/>
              <a:t>XSS</a:t>
            </a:r>
          </a:p>
        </p:txBody>
      </p:sp>
      <p:sp>
        <p:nvSpPr>
          <p:cNvPr id="38" name="Sous-titre 2">
            <a:extLst>
              <a:ext uri="{FF2B5EF4-FFF2-40B4-BE49-F238E27FC236}">
                <a16:creationId xmlns:a16="http://schemas.microsoft.com/office/drawing/2014/main" id="{188971D3-8608-FA5F-43F7-AD88BB9BAA74}"/>
              </a:ext>
            </a:extLst>
          </p:cNvPr>
          <p:cNvSpPr txBox="1">
            <a:spLocks/>
          </p:cNvSpPr>
          <p:nvPr/>
        </p:nvSpPr>
        <p:spPr>
          <a:xfrm>
            <a:off x="174811" y="4527609"/>
            <a:ext cx="3212568" cy="365126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/>
              <a:t>Faille </a:t>
            </a:r>
            <a:r>
              <a:rPr lang="fr-FR" sz="1800" dirty="0" err="1"/>
              <a:t>include</a:t>
            </a:r>
            <a:endParaRPr lang="fr-FR" sz="1800" dirty="0"/>
          </a:p>
        </p:txBody>
      </p:sp>
      <p:sp>
        <p:nvSpPr>
          <p:cNvPr id="40" name="Espace réservé du texte 20">
            <a:extLst>
              <a:ext uri="{FF2B5EF4-FFF2-40B4-BE49-F238E27FC236}">
                <a16:creationId xmlns:a16="http://schemas.microsoft.com/office/drawing/2014/main" id="{13CF7F30-0701-7096-E574-04E96B62842F}"/>
              </a:ext>
            </a:extLst>
          </p:cNvPr>
          <p:cNvSpPr txBox="1">
            <a:spLocks/>
          </p:cNvSpPr>
          <p:nvPr/>
        </p:nvSpPr>
        <p:spPr>
          <a:xfrm>
            <a:off x="3943123" y="3998405"/>
            <a:ext cx="7883117" cy="1788659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>
                <a:sym typeface="Wingdings" panose="05000000000000000000" pitchFamily="2" charset="2"/>
              </a:rPr>
              <a:t>Sites anglais :</a:t>
            </a:r>
            <a:br>
              <a:rPr lang="fr-FR" sz="1800" dirty="0"/>
            </a:br>
            <a:r>
              <a:rPr lang="fr-FR" sz="1800" dirty="0"/>
              <a:t>https://www.vaadata.com/blog/rce-vulnerability-in-a-file-name/</a:t>
            </a:r>
            <a:br>
              <a:rPr lang="fr-FR" sz="1800" dirty="0"/>
            </a:br>
            <a:r>
              <a:rPr lang="fr-FR" sz="1800" dirty="0"/>
              <a:t>https://geekflare.com/sql-injection-prevention-php/</a:t>
            </a:r>
            <a:br>
              <a:rPr lang="fr-FR" sz="1800" dirty="0"/>
            </a:br>
            <a:r>
              <a:rPr lang="fr-FR" sz="1800" dirty="0"/>
              <a:t>https://brightsec.com/blog/file-inclusion-vulnerabilities/</a:t>
            </a:r>
            <a:endParaRPr lang="fr-FR" sz="1800" dirty="0">
              <a:sym typeface="Wingdings" panose="05000000000000000000" pitchFamily="2" charset="2"/>
            </a:endParaRPr>
          </a:p>
        </p:txBody>
      </p:sp>
      <p:sp>
        <p:nvSpPr>
          <p:cNvPr id="41" name="Sous-titre 2">
            <a:extLst>
              <a:ext uri="{FF2B5EF4-FFF2-40B4-BE49-F238E27FC236}">
                <a16:creationId xmlns:a16="http://schemas.microsoft.com/office/drawing/2014/main" id="{E54BE616-5C89-20E3-0165-7B18C153B372}"/>
              </a:ext>
            </a:extLst>
          </p:cNvPr>
          <p:cNvSpPr txBox="1">
            <a:spLocks/>
          </p:cNvSpPr>
          <p:nvPr/>
        </p:nvSpPr>
        <p:spPr>
          <a:xfrm>
            <a:off x="174811" y="5292303"/>
            <a:ext cx="3212568" cy="365126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/>
              <a:t>Sources</a:t>
            </a:r>
          </a:p>
        </p:txBody>
      </p:sp>
    </p:spTree>
    <p:extLst>
      <p:ext uri="{BB962C8B-B14F-4D97-AF65-F5344CB8AC3E}">
        <p14:creationId xmlns:p14="http://schemas.microsoft.com/office/powerpoint/2010/main" val="25238255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40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Espace réservé pour une image  29">
            <a:extLst>
              <a:ext uri="{FF2B5EF4-FFF2-40B4-BE49-F238E27FC236}">
                <a16:creationId xmlns:a16="http://schemas.microsoft.com/office/drawing/2014/main" id="{4C384F11-EDFA-90A4-65DA-D86FF7C19DCB}"/>
              </a:ext>
            </a:extLst>
          </p:cNvPr>
          <p:cNvPicPr>
            <a:picLocks noGrp="1" noChangeAspect="1"/>
          </p:cNvPicPr>
          <p:nvPr>
            <p:ph type="pic" sz="quarter" idx="28"/>
          </p:nvPr>
        </p:nvPicPr>
        <p:blipFill>
          <a:blip r:embed="rId3"/>
          <a:srcRect t="5475" b="5475"/>
          <a:stretch>
            <a:fillRect/>
          </a:stretch>
        </p:blipFill>
        <p:spPr/>
      </p:pic>
      <p:pic>
        <p:nvPicPr>
          <p:cNvPr id="28" name="Espace réservé pour une image  27">
            <a:extLst>
              <a:ext uri="{FF2B5EF4-FFF2-40B4-BE49-F238E27FC236}">
                <a16:creationId xmlns:a16="http://schemas.microsoft.com/office/drawing/2014/main" id="{BF9B0792-DEB7-2405-4A81-4EFBECD174B0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4"/>
          <a:srcRect t="3274" b="3274"/>
          <a:stretch>
            <a:fillRect/>
          </a:stretch>
        </p:blipFill>
        <p:spPr/>
      </p:pic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B745457-381C-61DE-719E-59C3DE8B12F5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pPr rtl="0"/>
            <a:r>
              <a:rPr lang="fr-FR" noProof="0" dirty="0"/>
              <a:t>06/06/2023</a:t>
            </a: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16929C0F-8668-9BB0-61C4-0015D955EAB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pPr rtl="0"/>
            <a:r>
              <a:rPr lang="fr-FR" dirty="0">
                <a:solidFill>
                  <a:schemeClr val="tx1">
                    <a:lumMod val="65000"/>
                  </a:schemeClr>
                </a:solidFill>
              </a:rPr>
              <a:t>Diaporama Oral Titre Concepteur Développeur d’Application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2CFF135-64CC-DE80-5B28-7727BC8F3AE2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pPr rtl="0"/>
            <a:fld id="{9FF96520-E4CE-4EAD-8ABF-1D2297D6B3AA}" type="slidenum">
              <a:rPr lang="fr-FR" noProof="0" smtClean="0"/>
              <a:pPr rtl="0"/>
              <a:t>43</a:t>
            </a:fld>
            <a:endParaRPr lang="fr-FR" noProof="0"/>
          </a:p>
        </p:txBody>
      </p:sp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B43BF891-5B4D-F0DA-B532-E52D8867709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459114" y="4222472"/>
            <a:ext cx="2310968" cy="470424"/>
          </a:xfrm>
        </p:spPr>
        <p:txBody>
          <a:bodyPr/>
          <a:lstStyle/>
          <a:p>
            <a:r>
              <a:rPr lang="fr-FR" dirty="0"/>
              <a:t>Repérer les besoins</a:t>
            </a:r>
          </a:p>
        </p:txBody>
      </p: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5A897706-316D-356A-8999-A2F8476F50E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172004" y="4687555"/>
            <a:ext cx="2310968" cy="470424"/>
          </a:xfrm>
        </p:spPr>
        <p:txBody>
          <a:bodyPr/>
          <a:lstStyle/>
          <a:p>
            <a:r>
              <a:rPr lang="fr-FR" dirty="0"/>
              <a:t>Plan d’action</a:t>
            </a:r>
          </a:p>
        </p:txBody>
      </p:sp>
      <p:sp>
        <p:nvSpPr>
          <p:cNvPr id="14" name="Espace réservé du texte 13">
            <a:extLst>
              <a:ext uri="{FF2B5EF4-FFF2-40B4-BE49-F238E27FC236}">
                <a16:creationId xmlns:a16="http://schemas.microsoft.com/office/drawing/2014/main" id="{653E8462-284B-4F8E-46FA-9C42DC0AD00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882337" y="5143112"/>
            <a:ext cx="2310968" cy="470424"/>
          </a:xfrm>
        </p:spPr>
        <p:txBody>
          <a:bodyPr/>
          <a:lstStyle/>
          <a:p>
            <a:r>
              <a:rPr lang="fr-FR" dirty="0"/>
              <a:t>Bonnes technologies</a:t>
            </a:r>
          </a:p>
        </p:txBody>
      </p:sp>
      <p:sp>
        <p:nvSpPr>
          <p:cNvPr id="8" name="Titre 7">
            <a:extLst>
              <a:ext uri="{FF2B5EF4-FFF2-40B4-BE49-F238E27FC236}">
                <a16:creationId xmlns:a16="http://schemas.microsoft.com/office/drawing/2014/main" id="{361676C5-3EA9-83BC-0C5B-B8A7785401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Conclusion</a:t>
            </a:r>
          </a:p>
        </p:txBody>
      </p: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2924FAA2-D16F-CA18-4F04-68E60C98C32D}"/>
              </a:ext>
            </a:extLst>
          </p:cNvPr>
          <p:cNvGrpSpPr/>
          <p:nvPr/>
        </p:nvGrpSpPr>
        <p:grpSpPr>
          <a:xfrm>
            <a:off x="0" y="8951"/>
            <a:ext cx="12192000" cy="961618"/>
            <a:chOff x="10160" y="-11704"/>
            <a:chExt cx="12192000" cy="961618"/>
          </a:xfrm>
        </p:grpSpPr>
        <p:grpSp>
          <p:nvGrpSpPr>
            <p:cNvPr id="16" name="Groupe 15">
              <a:extLst>
                <a:ext uri="{FF2B5EF4-FFF2-40B4-BE49-F238E27FC236}">
                  <a16:creationId xmlns:a16="http://schemas.microsoft.com/office/drawing/2014/main" id="{BFC6CA27-B50D-8B4C-1B96-25E38422BAD3}"/>
                </a:ext>
              </a:extLst>
            </p:cNvPr>
            <p:cNvGrpSpPr/>
            <p:nvPr/>
          </p:nvGrpSpPr>
          <p:grpSpPr>
            <a:xfrm>
              <a:off x="10160" y="-11704"/>
              <a:ext cx="12192000" cy="961618"/>
              <a:chOff x="0" y="0"/>
              <a:chExt cx="12192000" cy="961618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D08E6297-9AA1-E06C-3240-1FDE2CDC82E4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96161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9" name="Flèche : droite 18">
                <a:extLst>
                  <a:ext uri="{FF2B5EF4-FFF2-40B4-BE49-F238E27FC236}">
                    <a16:creationId xmlns:a16="http://schemas.microsoft.com/office/drawing/2014/main" id="{54A790D6-423E-3A46-5DA2-132C6A806758}"/>
                  </a:ext>
                </a:extLst>
              </p:cNvPr>
              <p:cNvSpPr/>
              <p:nvPr/>
            </p:nvSpPr>
            <p:spPr>
              <a:xfrm>
                <a:off x="0" y="292485"/>
                <a:ext cx="12164323" cy="376649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002">
                <a:schemeClr val="dk2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0" name="Rectangle : coins arrondis 19">
                <a:extLst>
                  <a:ext uri="{FF2B5EF4-FFF2-40B4-BE49-F238E27FC236}">
                    <a16:creationId xmlns:a16="http://schemas.microsoft.com/office/drawing/2014/main" id="{DAE83D3E-62D6-F5A7-2841-9CD4F9E97B5F}"/>
                  </a:ext>
                </a:extLst>
              </p:cNvPr>
              <p:cNvSpPr/>
              <p:nvPr/>
            </p:nvSpPr>
            <p:spPr>
              <a:xfrm>
                <a:off x="282303" y="263745"/>
                <a:ext cx="1055746" cy="444915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Présentation personnelle</a:t>
                </a:r>
              </a:p>
            </p:txBody>
          </p:sp>
          <p:sp>
            <p:nvSpPr>
              <p:cNvPr id="21" name="Rectangle : coins arrondis 20">
                <a:extLst>
                  <a:ext uri="{FF2B5EF4-FFF2-40B4-BE49-F238E27FC236}">
                    <a16:creationId xmlns:a16="http://schemas.microsoft.com/office/drawing/2014/main" id="{C565F7BB-932B-3145-9B32-3AB0ADA70A3E}"/>
                  </a:ext>
                </a:extLst>
              </p:cNvPr>
              <p:cNvSpPr/>
              <p:nvPr/>
            </p:nvSpPr>
            <p:spPr>
              <a:xfrm>
                <a:off x="1652845" y="269044"/>
                <a:ext cx="1056433" cy="444915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Résumé des projets</a:t>
                </a:r>
              </a:p>
            </p:txBody>
          </p:sp>
          <p:sp>
            <p:nvSpPr>
              <p:cNvPr id="22" name="Rectangle : coins arrondis 21">
                <a:extLst>
                  <a:ext uri="{FF2B5EF4-FFF2-40B4-BE49-F238E27FC236}">
                    <a16:creationId xmlns:a16="http://schemas.microsoft.com/office/drawing/2014/main" id="{DFCE8338-D72C-3D76-B486-80C70EE9A376}"/>
                  </a:ext>
                </a:extLst>
              </p:cNvPr>
              <p:cNvSpPr/>
              <p:nvPr/>
            </p:nvSpPr>
            <p:spPr>
              <a:xfrm>
                <a:off x="3074237" y="279998"/>
                <a:ext cx="1055746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Cahier des charges</a:t>
                </a:r>
              </a:p>
            </p:txBody>
          </p:sp>
          <p:sp>
            <p:nvSpPr>
              <p:cNvPr id="23" name="Rectangle : coins arrondis 22">
                <a:extLst>
                  <a:ext uri="{FF2B5EF4-FFF2-40B4-BE49-F238E27FC236}">
                    <a16:creationId xmlns:a16="http://schemas.microsoft.com/office/drawing/2014/main" id="{7B413698-439D-4177-2FC3-33BAE2FD3F82}"/>
                  </a:ext>
                </a:extLst>
              </p:cNvPr>
              <p:cNvSpPr/>
              <p:nvPr/>
            </p:nvSpPr>
            <p:spPr>
              <a:xfrm>
                <a:off x="4558165" y="279998"/>
                <a:ext cx="1056433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Gestion de projet</a:t>
                </a:r>
              </a:p>
            </p:txBody>
          </p:sp>
          <p:sp>
            <p:nvSpPr>
              <p:cNvPr id="24" name="Rectangle : coins arrondis 23">
                <a:extLst>
                  <a:ext uri="{FF2B5EF4-FFF2-40B4-BE49-F238E27FC236}">
                    <a16:creationId xmlns:a16="http://schemas.microsoft.com/office/drawing/2014/main" id="{F718FDCB-AEBA-62B2-A1A5-B452A3AE5AA9}"/>
                  </a:ext>
                </a:extLst>
              </p:cNvPr>
              <p:cNvSpPr/>
              <p:nvPr/>
            </p:nvSpPr>
            <p:spPr>
              <a:xfrm>
                <a:off x="7569769" y="269223"/>
                <a:ext cx="1055746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Réalisation du candidat</a:t>
                </a:r>
              </a:p>
            </p:txBody>
          </p:sp>
          <p:sp>
            <p:nvSpPr>
              <p:cNvPr id="25" name="Rectangle : coins arrondis 24">
                <a:extLst>
                  <a:ext uri="{FF2B5EF4-FFF2-40B4-BE49-F238E27FC236}">
                    <a16:creationId xmlns:a16="http://schemas.microsoft.com/office/drawing/2014/main" id="{0BA9FD38-0B52-2080-ADB8-F844B4B32235}"/>
                  </a:ext>
                </a:extLst>
              </p:cNvPr>
              <p:cNvSpPr/>
              <p:nvPr/>
            </p:nvSpPr>
            <p:spPr>
              <a:xfrm>
                <a:off x="9091289" y="269223"/>
                <a:ext cx="1056433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Veille technologique</a:t>
                </a:r>
              </a:p>
            </p:txBody>
          </p:sp>
          <p:sp>
            <p:nvSpPr>
              <p:cNvPr id="26" name="Rectangle : coins arrondis 25">
                <a:extLst>
                  <a:ext uri="{FF2B5EF4-FFF2-40B4-BE49-F238E27FC236}">
                    <a16:creationId xmlns:a16="http://schemas.microsoft.com/office/drawing/2014/main" id="{FDA23D0C-C5AF-8C2F-6723-0AAE8BF0DF68}"/>
                  </a:ext>
                </a:extLst>
              </p:cNvPr>
              <p:cNvSpPr/>
              <p:nvPr/>
            </p:nvSpPr>
            <p:spPr>
              <a:xfrm>
                <a:off x="10586064" y="263745"/>
                <a:ext cx="1048786" cy="442000"/>
              </a:xfrm>
              <a:prstGeom prst="roundRect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Conclusion</a:t>
                </a:r>
              </a:p>
            </p:txBody>
          </p:sp>
        </p:grpSp>
        <p:sp>
          <p:nvSpPr>
            <p:cNvPr id="17" name="Rectangle : coins arrondis 16">
              <a:extLst>
                <a:ext uri="{FF2B5EF4-FFF2-40B4-BE49-F238E27FC236}">
                  <a16:creationId xmlns:a16="http://schemas.microsoft.com/office/drawing/2014/main" id="{A9CE43BA-53BD-0E9D-7C0B-1D749D656924}"/>
                </a:ext>
              </a:extLst>
            </p:cNvPr>
            <p:cNvSpPr/>
            <p:nvPr/>
          </p:nvSpPr>
          <p:spPr>
            <a:xfrm>
              <a:off x="6060265" y="257519"/>
              <a:ext cx="1055746" cy="433961"/>
            </a:xfrm>
            <a:prstGeom prst="round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900" dirty="0">
                  <a:solidFill>
                    <a:schemeClr val="bg1"/>
                  </a:solidFill>
                </a:rPr>
                <a:t>Spécifications fonctionnelles &amp; techniques</a:t>
              </a:r>
            </a:p>
          </p:txBody>
        </p:sp>
      </p:grpSp>
      <p:sp>
        <p:nvSpPr>
          <p:cNvPr id="33" name="Titre 7">
            <a:extLst>
              <a:ext uri="{FF2B5EF4-FFF2-40B4-BE49-F238E27FC236}">
                <a16:creationId xmlns:a16="http://schemas.microsoft.com/office/drawing/2014/main" id="{A6A1B640-992F-B34F-9D98-AA47E69607BC}"/>
              </a:ext>
            </a:extLst>
          </p:cNvPr>
          <p:cNvSpPr txBox="1">
            <a:spLocks/>
          </p:cNvSpPr>
          <p:nvPr/>
        </p:nvSpPr>
        <p:spPr>
          <a:xfrm>
            <a:off x="3497049" y="2992338"/>
            <a:ext cx="4743191" cy="901504"/>
          </a:xfrm>
          <a:prstGeom prst="rect">
            <a:avLst/>
          </a:prstGeom>
        </p:spPr>
        <p:txBody>
          <a:bodyPr vert="horz" lIns="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dirty="0"/>
              <a:t>Merci</a:t>
            </a:r>
          </a:p>
          <a:p>
            <a:pPr algn="ctr"/>
            <a:r>
              <a:rPr lang="fr-FR" dirty="0"/>
              <a:t>Pour votre attention</a:t>
            </a:r>
          </a:p>
        </p:txBody>
      </p:sp>
    </p:spTree>
    <p:extLst>
      <p:ext uri="{BB962C8B-B14F-4D97-AF65-F5344CB8AC3E}">
        <p14:creationId xmlns:p14="http://schemas.microsoft.com/office/powerpoint/2010/main" val="1836919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7037E-6 L -0.00039 -0.15255 " pathEditMode="relative" rAng="0" ptsTypes="AA">
                                      <p:cBhvr>
                                        <p:cTn id="21" dur="1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-76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  <p:bldP spid="11" grpId="0" build="p"/>
      <p:bldP spid="14" grpId="0" build="p"/>
      <p:bldP spid="8" grpId="0"/>
      <p:bldP spid="3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Espace réservé pour une image  50">
            <a:extLst>
              <a:ext uri="{FF2B5EF4-FFF2-40B4-BE49-F238E27FC236}">
                <a16:creationId xmlns:a16="http://schemas.microsoft.com/office/drawing/2014/main" id="{D787C429-2034-4A04-583F-8C309871F1A7}"/>
              </a:ext>
            </a:extLst>
          </p:cNvPr>
          <p:cNvPicPr preferRelativeResize="0">
            <a:picLocks noGrp="1"/>
          </p:cNvPicPr>
          <p:nvPr>
            <p:ph type="pic" sz="quarter" idx="27"/>
          </p:nvPr>
        </p:nvPicPr>
        <p:blipFill>
          <a:blip r:embed="rId3"/>
          <a:srcRect l="20676" r="20676"/>
          <a:stretch>
            <a:fillRect/>
          </a:stretch>
        </p:blipFill>
        <p:spPr>
          <a:xfrm>
            <a:off x="-2111" y="0"/>
            <a:ext cx="6694955" cy="6858000"/>
          </a:xfrm>
        </p:spPr>
      </p:pic>
      <p:sp>
        <p:nvSpPr>
          <p:cNvPr id="42" name="Espace réservé du texte 41">
            <a:extLst>
              <a:ext uri="{FF2B5EF4-FFF2-40B4-BE49-F238E27FC236}">
                <a16:creationId xmlns:a16="http://schemas.microsoft.com/office/drawing/2014/main" id="{EFEDF709-E008-F05C-1F51-A1433D573FA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96000" y="2305178"/>
            <a:ext cx="5041422" cy="540104"/>
          </a:xfrm>
        </p:spPr>
        <p:txBody>
          <a:bodyPr/>
          <a:lstStyle/>
          <a:p>
            <a:r>
              <a:rPr lang="fr-FR" dirty="0" err="1"/>
              <a:t>Administrate</a:t>
            </a:r>
            <a:r>
              <a:rPr lang="fr-FR" dirty="0"/>
              <a:t> desktop app items</a:t>
            </a:r>
          </a:p>
        </p:txBody>
      </p:sp>
      <p:sp>
        <p:nvSpPr>
          <p:cNvPr id="40" name="Titre 39">
            <a:extLst>
              <a:ext uri="{FF2B5EF4-FFF2-40B4-BE49-F238E27FC236}">
                <a16:creationId xmlns:a16="http://schemas.microsoft.com/office/drawing/2014/main" id="{62CDD7DA-D3FB-A6BE-D749-7BDCC707A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1633" y="690900"/>
            <a:ext cx="4501910" cy="732310"/>
          </a:xfrm>
        </p:spPr>
        <p:txBody>
          <a:bodyPr>
            <a:normAutofit/>
          </a:bodyPr>
          <a:lstStyle/>
          <a:p>
            <a:r>
              <a:rPr lang="fr-FR" dirty="0"/>
              <a:t>IAPM Desktop</a:t>
            </a: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7255BFB7-D28C-841B-B0E1-C8AAB723A71C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pPr rtl="0"/>
            <a:r>
              <a:rPr lang="fr-FR" dirty="0"/>
              <a:t>Diaporama Oral Titre Concepteur Développeur d’Application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2624698-5E43-E79A-6E58-51EA12DE4C0B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pPr rtl="0"/>
            <a:fld id="{9FF96520-E4CE-4EAD-8ABF-1D2297D6B3AA}" type="slidenum">
              <a:rPr lang="fr-FR" noProof="0" smtClean="0"/>
              <a:pPr rtl="0"/>
              <a:t>5</a:t>
            </a:fld>
            <a:endParaRPr lang="fr-FR" noProof="0"/>
          </a:p>
        </p:txBody>
      </p:sp>
      <p:sp>
        <p:nvSpPr>
          <p:cNvPr id="44" name="Espace réservé du texte 43">
            <a:extLst>
              <a:ext uri="{FF2B5EF4-FFF2-40B4-BE49-F238E27FC236}">
                <a16:creationId xmlns:a16="http://schemas.microsoft.com/office/drawing/2014/main" id="{8A80CCB9-F19E-2AB0-44AE-8CC9976BDD6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576608" y="3210434"/>
            <a:ext cx="5041422" cy="540104"/>
          </a:xfrm>
        </p:spPr>
        <p:txBody>
          <a:bodyPr/>
          <a:lstStyle/>
          <a:p>
            <a:r>
              <a:rPr lang="fr-FR" dirty="0"/>
              <a:t>Work on local </a:t>
            </a:r>
            <a:r>
              <a:rPr lang="fr-FR" dirty="0" err="1"/>
              <a:t>database</a:t>
            </a:r>
            <a:endParaRPr lang="fr-FR" dirty="0"/>
          </a:p>
        </p:txBody>
      </p:sp>
      <p:sp>
        <p:nvSpPr>
          <p:cNvPr id="46" name="Espace réservé du texte 45">
            <a:extLst>
              <a:ext uri="{FF2B5EF4-FFF2-40B4-BE49-F238E27FC236}">
                <a16:creationId xmlns:a16="http://schemas.microsoft.com/office/drawing/2014/main" id="{E79B983C-7189-546F-5A39-8255B8AD813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037587" y="4115690"/>
            <a:ext cx="5041422" cy="540104"/>
          </a:xfrm>
        </p:spPr>
        <p:txBody>
          <a:bodyPr/>
          <a:lstStyle/>
          <a:p>
            <a:r>
              <a:rPr lang="fr-FR" dirty="0"/>
              <a:t>Security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MySql</a:t>
            </a:r>
            <a:r>
              <a:rPr lang="fr-FR" dirty="0"/>
              <a:t> authentification</a:t>
            </a:r>
          </a:p>
        </p:txBody>
      </p:sp>
      <p:sp>
        <p:nvSpPr>
          <p:cNvPr id="73" name="Espace réservé de la date 4">
            <a:extLst>
              <a:ext uri="{FF2B5EF4-FFF2-40B4-BE49-F238E27FC236}">
                <a16:creationId xmlns:a16="http://schemas.microsoft.com/office/drawing/2014/main" id="{6E8E35C6-8964-089B-F4A2-51CF7D53649A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2987732" y="6366186"/>
            <a:ext cx="2743200" cy="365125"/>
          </a:xfrm>
        </p:spPr>
        <p:txBody>
          <a:bodyPr/>
          <a:lstStyle/>
          <a:p>
            <a:pPr rtl="0"/>
            <a:r>
              <a:rPr lang="fr-FR" noProof="0" dirty="0">
                <a:solidFill>
                  <a:schemeClr val="tx1">
                    <a:lumMod val="65000"/>
                  </a:schemeClr>
                </a:solidFill>
              </a:rPr>
              <a:t>06/06/2023</a:t>
            </a:r>
          </a:p>
        </p:txBody>
      </p:sp>
      <p:sp>
        <p:nvSpPr>
          <p:cNvPr id="74" name="Espace réservé du texte 45">
            <a:extLst>
              <a:ext uri="{FF2B5EF4-FFF2-40B4-BE49-F238E27FC236}">
                <a16:creationId xmlns:a16="http://schemas.microsoft.com/office/drawing/2014/main" id="{8F0250DD-CD7F-56B1-47BD-61ABDF56FABF}"/>
              </a:ext>
            </a:extLst>
          </p:cNvPr>
          <p:cNvSpPr txBox="1">
            <a:spLocks/>
          </p:cNvSpPr>
          <p:nvPr/>
        </p:nvSpPr>
        <p:spPr>
          <a:xfrm>
            <a:off x="4483737" y="5020946"/>
            <a:ext cx="5041422" cy="540104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err="1"/>
              <a:t>Professionnal</a:t>
            </a:r>
            <a:r>
              <a:rPr lang="fr-FR" dirty="0"/>
              <a:t> scope</a:t>
            </a:r>
          </a:p>
        </p:txBody>
      </p:sp>
      <p:grpSp>
        <p:nvGrpSpPr>
          <p:cNvPr id="39" name="Groupe 38">
            <a:extLst>
              <a:ext uri="{FF2B5EF4-FFF2-40B4-BE49-F238E27FC236}">
                <a16:creationId xmlns:a16="http://schemas.microsoft.com/office/drawing/2014/main" id="{78DD8C4B-1CD6-514A-D30C-3A88C0C8E6F5}"/>
              </a:ext>
            </a:extLst>
          </p:cNvPr>
          <p:cNvGrpSpPr/>
          <p:nvPr/>
        </p:nvGrpSpPr>
        <p:grpSpPr>
          <a:xfrm>
            <a:off x="0" y="8951"/>
            <a:ext cx="12192000" cy="961618"/>
            <a:chOff x="10160" y="-11704"/>
            <a:chExt cx="12192000" cy="961618"/>
          </a:xfrm>
        </p:grpSpPr>
        <p:grpSp>
          <p:nvGrpSpPr>
            <p:cNvPr id="41" name="Groupe 40">
              <a:extLst>
                <a:ext uri="{FF2B5EF4-FFF2-40B4-BE49-F238E27FC236}">
                  <a16:creationId xmlns:a16="http://schemas.microsoft.com/office/drawing/2014/main" id="{99F9AC0A-E6FC-6319-F9BF-428C8792C040}"/>
                </a:ext>
              </a:extLst>
            </p:cNvPr>
            <p:cNvGrpSpPr/>
            <p:nvPr/>
          </p:nvGrpSpPr>
          <p:grpSpPr>
            <a:xfrm>
              <a:off x="10160" y="-11704"/>
              <a:ext cx="12192000" cy="961618"/>
              <a:chOff x="0" y="0"/>
              <a:chExt cx="12192000" cy="961618"/>
            </a:xfrm>
          </p:grpSpPr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A1174423-3B3E-27F3-30ED-26EA4FDA2B15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96161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sp>
            <p:nvSpPr>
              <p:cNvPr id="47" name="Flèche : droite 46">
                <a:extLst>
                  <a:ext uri="{FF2B5EF4-FFF2-40B4-BE49-F238E27FC236}">
                    <a16:creationId xmlns:a16="http://schemas.microsoft.com/office/drawing/2014/main" id="{05682605-E6E7-E9F8-1799-1326CA1396FA}"/>
                  </a:ext>
                </a:extLst>
              </p:cNvPr>
              <p:cNvSpPr/>
              <p:nvPr/>
            </p:nvSpPr>
            <p:spPr>
              <a:xfrm>
                <a:off x="0" y="292485"/>
                <a:ext cx="12164323" cy="376649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002">
                <a:schemeClr val="dk2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8" name="Rectangle : coins arrondis 47">
                <a:extLst>
                  <a:ext uri="{FF2B5EF4-FFF2-40B4-BE49-F238E27FC236}">
                    <a16:creationId xmlns:a16="http://schemas.microsoft.com/office/drawing/2014/main" id="{2CE5EDA3-783D-1F87-B296-001BA1278C3C}"/>
                  </a:ext>
                </a:extLst>
              </p:cNvPr>
              <p:cNvSpPr/>
              <p:nvPr/>
            </p:nvSpPr>
            <p:spPr>
              <a:xfrm>
                <a:off x="282303" y="263745"/>
                <a:ext cx="1055746" cy="444915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Présentation personnelle</a:t>
                </a:r>
              </a:p>
            </p:txBody>
          </p:sp>
          <p:sp>
            <p:nvSpPr>
              <p:cNvPr id="49" name="Rectangle : coins arrondis 48">
                <a:extLst>
                  <a:ext uri="{FF2B5EF4-FFF2-40B4-BE49-F238E27FC236}">
                    <a16:creationId xmlns:a16="http://schemas.microsoft.com/office/drawing/2014/main" id="{9C69EC46-DB70-013C-963B-ECC5489A1BC2}"/>
                  </a:ext>
                </a:extLst>
              </p:cNvPr>
              <p:cNvSpPr/>
              <p:nvPr/>
            </p:nvSpPr>
            <p:spPr>
              <a:xfrm>
                <a:off x="1652845" y="269044"/>
                <a:ext cx="1056433" cy="444915"/>
              </a:xfrm>
              <a:prstGeom prst="roundRect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Résumé des projets</a:t>
                </a:r>
              </a:p>
            </p:txBody>
          </p:sp>
          <p:sp>
            <p:nvSpPr>
              <p:cNvPr id="50" name="Rectangle : coins arrondis 49">
                <a:extLst>
                  <a:ext uri="{FF2B5EF4-FFF2-40B4-BE49-F238E27FC236}">
                    <a16:creationId xmlns:a16="http://schemas.microsoft.com/office/drawing/2014/main" id="{A624080F-6026-5992-03CE-69B67D168CDB}"/>
                  </a:ext>
                </a:extLst>
              </p:cNvPr>
              <p:cNvSpPr/>
              <p:nvPr/>
            </p:nvSpPr>
            <p:spPr>
              <a:xfrm>
                <a:off x="3074237" y="279998"/>
                <a:ext cx="1055746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Cahier des charges</a:t>
                </a:r>
              </a:p>
            </p:txBody>
          </p:sp>
          <p:sp>
            <p:nvSpPr>
              <p:cNvPr id="52" name="Rectangle : coins arrondis 51">
                <a:extLst>
                  <a:ext uri="{FF2B5EF4-FFF2-40B4-BE49-F238E27FC236}">
                    <a16:creationId xmlns:a16="http://schemas.microsoft.com/office/drawing/2014/main" id="{EED444DF-BC00-B125-0C02-B3A81CC02D9F}"/>
                  </a:ext>
                </a:extLst>
              </p:cNvPr>
              <p:cNvSpPr/>
              <p:nvPr/>
            </p:nvSpPr>
            <p:spPr>
              <a:xfrm>
                <a:off x="4558165" y="279998"/>
                <a:ext cx="1056433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Gestion de projet</a:t>
                </a:r>
              </a:p>
            </p:txBody>
          </p:sp>
          <p:sp>
            <p:nvSpPr>
              <p:cNvPr id="53" name="Rectangle : coins arrondis 52">
                <a:extLst>
                  <a:ext uri="{FF2B5EF4-FFF2-40B4-BE49-F238E27FC236}">
                    <a16:creationId xmlns:a16="http://schemas.microsoft.com/office/drawing/2014/main" id="{769BF4B2-58DD-4560-E309-C1A3B4F8C6FA}"/>
                  </a:ext>
                </a:extLst>
              </p:cNvPr>
              <p:cNvSpPr/>
              <p:nvPr/>
            </p:nvSpPr>
            <p:spPr>
              <a:xfrm>
                <a:off x="7569769" y="269223"/>
                <a:ext cx="1055746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Réalisation du candidat</a:t>
                </a:r>
              </a:p>
            </p:txBody>
          </p:sp>
          <p:sp>
            <p:nvSpPr>
              <p:cNvPr id="54" name="Rectangle : coins arrondis 53">
                <a:extLst>
                  <a:ext uri="{FF2B5EF4-FFF2-40B4-BE49-F238E27FC236}">
                    <a16:creationId xmlns:a16="http://schemas.microsoft.com/office/drawing/2014/main" id="{A729C6FA-C85B-23EE-5F1C-5743C0D0221B}"/>
                  </a:ext>
                </a:extLst>
              </p:cNvPr>
              <p:cNvSpPr/>
              <p:nvPr/>
            </p:nvSpPr>
            <p:spPr>
              <a:xfrm>
                <a:off x="9091289" y="269223"/>
                <a:ext cx="1056433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Veille technologique</a:t>
                </a:r>
              </a:p>
            </p:txBody>
          </p:sp>
          <p:sp>
            <p:nvSpPr>
              <p:cNvPr id="55" name="Rectangle : coins arrondis 54">
                <a:extLst>
                  <a:ext uri="{FF2B5EF4-FFF2-40B4-BE49-F238E27FC236}">
                    <a16:creationId xmlns:a16="http://schemas.microsoft.com/office/drawing/2014/main" id="{74A8C554-33D6-3B26-3A98-0A584F4DE680}"/>
                  </a:ext>
                </a:extLst>
              </p:cNvPr>
              <p:cNvSpPr/>
              <p:nvPr/>
            </p:nvSpPr>
            <p:spPr>
              <a:xfrm>
                <a:off x="10586064" y="263745"/>
                <a:ext cx="1048786" cy="442000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Conclusion</a:t>
                </a:r>
              </a:p>
            </p:txBody>
          </p:sp>
        </p:grpSp>
        <p:sp>
          <p:nvSpPr>
            <p:cNvPr id="43" name="Rectangle : coins arrondis 42">
              <a:extLst>
                <a:ext uri="{FF2B5EF4-FFF2-40B4-BE49-F238E27FC236}">
                  <a16:creationId xmlns:a16="http://schemas.microsoft.com/office/drawing/2014/main" id="{0EBB39E4-38EF-BAF0-BB16-F3060D433F95}"/>
                </a:ext>
              </a:extLst>
            </p:cNvPr>
            <p:cNvSpPr/>
            <p:nvPr/>
          </p:nvSpPr>
          <p:spPr>
            <a:xfrm>
              <a:off x="6060265" y="257519"/>
              <a:ext cx="1055746" cy="433961"/>
            </a:xfrm>
            <a:prstGeom prst="round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900" dirty="0">
                  <a:solidFill>
                    <a:schemeClr val="bg1"/>
                  </a:solidFill>
                </a:rPr>
                <a:t>Spécifications fonctionnelles &amp; techniques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198210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build="p"/>
      <p:bldP spid="44" grpId="0" build="p"/>
      <p:bldP spid="46" grpId="0" build="p"/>
      <p:bldP spid="7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Espace réservé pour une image  7">
            <a:extLst>
              <a:ext uri="{FF2B5EF4-FFF2-40B4-BE49-F238E27FC236}">
                <a16:creationId xmlns:a16="http://schemas.microsoft.com/office/drawing/2014/main" id="{A4CA4C41-61B6-B9A2-FE12-8E03B3655F3F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3"/>
          <a:srcRect l="24071" r="24071"/>
          <a:stretch>
            <a:fillRect/>
          </a:stretch>
        </p:blipFill>
        <p:spPr/>
      </p:pic>
      <p:sp>
        <p:nvSpPr>
          <p:cNvPr id="40" name="Titre 39">
            <a:extLst>
              <a:ext uri="{FF2B5EF4-FFF2-40B4-BE49-F238E27FC236}">
                <a16:creationId xmlns:a16="http://schemas.microsoft.com/office/drawing/2014/main" id="{62CDD7DA-D3FB-A6BE-D749-7BDCC707A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1633" y="690900"/>
            <a:ext cx="4501910" cy="732310"/>
          </a:xfrm>
        </p:spPr>
        <p:txBody>
          <a:bodyPr>
            <a:normAutofit/>
          </a:bodyPr>
          <a:lstStyle/>
          <a:p>
            <a:r>
              <a:rPr lang="fr-FR" dirty="0" err="1"/>
              <a:t>StoreSwap</a:t>
            </a:r>
            <a:r>
              <a:rPr lang="fr-FR" dirty="0"/>
              <a:t> WEB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994D169A-DD63-F736-15FF-C7DC7E77432A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2987732" y="6366186"/>
            <a:ext cx="2743200" cy="365125"/>
          </a:xfrm>
        </p:spPr>
        <p:txBody>
          <a:bodyPr/>
          <a:lstStyle/>
          <a:p>
            <a:pPr rtl="0"/>
            <a:r>
              <a:rPr lang="fr-FR" noProof="0" dirty="0">
                <a:solidFill>
                  <a:schemeClr val="tx1">
                    <a:lumMod val="65000"/>
                  </a:schemeClr>
                </a:solidFill>
              </a:rPr>
              <a:t>06/06/2023</a:t>
            </a: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7255BFB7-D28C-841B-B0E1-C8AAB723A71C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pPr rtl="0"/>
            <a:r>
              <a:rPr lang="fr-FR" dirty="0"/>
              <a:t>Diaporama Oral Titre Concepteur Développeur d’Application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2624698-5E43-E79A-6E58-51EA12DE4C0B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pPr rtl="0"/>
            <a:fld id="{9FF96520-E4CE-4EAD-8ABF-1D2297D6B3AA}" type="slidenum">
              <a:rPr lang="fr-FR" noProof="0" smtClean="0"/>
              <a:pPr rtl="0"/>
              <a:t>6</a:t>
            </a:fld>
            <a:endParaRPr lang="fr-FR" noProof="0"/>
          </a:p>
        </p:txBody>
      </p:sp>
      <p:sp>
        <p:nvSpPr>
          <p:cNvPr id="14" name="Espace réservé du texte 41">
            <a:extLst>
              <a:ext uri="{FF2B5EF4-FFF2-40B4-BE49-F238E27FC236}">
                <a16:creationId xmlns:a16="http://schemas.microsoft.com/office/drawing/2014/main" id="{F7E7AC5C-22B8-75D2-E999-1AB16BF05623}"/>
              </a:ext>
            </a:extLst>
          </p:cNvPr>
          <p:cNvSpPr txBox="1">
            <a:spLocks/>
          </p:cNvSpPr>
          <p:nvPr/>
        </p:nvSpPr>
        <p:spPr>
          <a:xfrm>
            <a:off x="6096000" y="2305178"/>
            <a:ext cx="5041422" cy="540104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E-commerce web app</a:t>
            </a:r>
          </a:p>
        </p:txBody>
      </p:sp>
      <p:sp>
        <p:nvSpPr>
          <p:cNvPr id="15" name="Espace réservé du texte 43">
            <a:extLst>
              <a:ext uri="{FF2B5EF4-FFF2-40B4-BE49-F238E27FC236}">
                <a16:creationId xmlns:a16="http://schemas.microsoft.com/office/drawing/2014/main" id="{5CD5CBEA-1B2E-619A-9CD8-2912C4ACAFC5}"/>
              </a:ext>
            </a:extLst>
          </p:cNvPr>
          <p:cNvSpPr txBox="1">
            <a:spLocks/>
          </p:cNvSpPr>
          <p:nvPr/>
        </p:nvSpPr>
        <p:spPr>
          <a:xfrm>
            <a:off x="5576608" y="3210434"/>
            <a:ext cx="5041422" cy="540104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/>
              <a:t>Work on local database</a:t>
            </a:r>
            <a:endParaRPr lang="fr-FR" dirty="0"/>
          </a:p>
        </p:txBody>
      </p:sp>
      <p:sp>
        <p:nvSpPr>
          <p:cNvPr id="16" name="Espace réservé du texte 45">
            <a:extLst>
              <a:ext uri="{FF2B5EF4-FFF2-40B4-BE49-F238E27FC236}">
                <a16:creationId xmlns:a16="http://schemas.microsoft.com/office/drawing/2014/main" id="{1E78326A-0FCC-3784-83AC-21E5EFD4FCF1}"/>
              </a:ext>
            </a:extLst>
          </p:cNvPr>
          <p:cNvSpPr txBox="1">
            <a:spLocks/>
          </p:cNvSpPr>
          <p:nvPr/>
        </p:nvSpPr>
        <p:spPr>
          <a:xfrm>
            <a:off x="5037587" y="4115690"/>
            <a:ext cx="5041422" cy="540104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Security </a:t>
            </a:r>
            <a:r>
              <a:rPr lang="fr-FR" dirty="0" err="1"/>
              <a:t>when</a:t>
            </a:r>
            <a:r>
              <a:rPr lang="fr-FR" dirty="0"/>
              <a:t>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create</a:t>
            </a:r>
            <a:r>
              <a:rPr lang="fr-FR" dirty="0"/>
              <a:t> an </a:t>
            </a:r>
            <a:r>
              <a:rPr lang="fr-FR" dirty="0" err="1"/>
              <a:t>account</a:t>
            </a:r>
            <a:endParaRPr lang="fr-FR" dirty="0"/>
          </a:p>
        </p:txBody>
      </p: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244FDD14-23D5-7942-C1D3-EE57DDCE22C2}"/>
              </a:ext>
            </a:extLst>
          </p:cNvPr>
          <p:cNvGrpSpPr/>
          <p:nvPr/>
        </p:nvGrpSpPr>
        <p:grpSpPr>
          <a:xfrm>
            <a:off x="0" y="8951"/>
            <a:ext cx="12192000" cy="961618"/>
            <a:chOff x="10160" y="-11704"/>
            <a:chExt cx="12192000" cy="961618"/>
          </a:xfrm>
        </p:grpSpPr>
        <p:grpSp>
          <p:nvGrpSpPr>
            <p:cNvPr id="33" name="Groupe 32">
              <a:extLst>
                <a:ext uri="{FF2B5EF4-FFF2-40B4-BE49-F238E27FC236}">
                  <a16:creationId xmlns:a16="http://schemas.microsoft.com/office/drawing/2014/main" id="{99616D06-6494-F023-AEF5-A8C130FAF9CA}"/>
                </a:ext>
              </a:extLst>
            </p:cNvPr>
            <p:cNvGrpSpPr/>
            <p:nvPr/>
          </p:nvGrpSpPr>
          <p:grpSpPr>
            <a:xfrm>
              <a:off x="10160" y="-11704"/>
              <a:ext cx="12192000" cy="961618"/>
              <a:chOff x="0" y="0"/>
              <a:chExt cx="12192000" cy="961618"/>
            </a:xfrm>
          </p:grpSpPr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938F4F73-BD8F-6F9B-05DD-B043CAF4E8AC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96161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6" name="Flèche : droite 35">
                <a:extLst>
                  <a:ext uri="{FF2B5EF4-FFF2-40B4-BE49-F238E27FC236}">
                    <a16:creationId xmlns:a16="http://schemas.microsoft.com/office/drawing/2014/main" id="{BC2EFB65-8177-0A2E-217D-E9A77D550959}"/>
                  </a:ext>
                </a:extLst>
              </p:cNvPr>
              <p:cNvSpPr/>
              <p:nvPr/>
            </p:nvSpPr>
            <p:spPr>
              <a:xfrm>
                <a:off x="0" y="292485"/>
                <a:ext cx="12164323" cy="376649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002">
                <a:schemeClr val="dk2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7" name="Rectangle : coins arrondis 36">
                <a:extLst>
                  <a:ext uri="{FF2B5EF4-FFF2-40B4-BE49-F238E27FC236}">
                    <a16:creationId xmlns:a16="http://schemas.microsoft.com/office/drawing/2014/main" id="{1E9EE5C8-F20C-2CCA-83A7-09DB143C64F6}"/>
                  </a:ext>
                </a:extLst>
              </p:cNvPr>
              <p:cNvSpPr/>
              <p:nvPr/>
            </p:nvSpPr>
            <p:spPr>
              <a:xfrm>
                <a:off x="282303" y="263745"/>
                <a:ext cx="1055746" cy="444915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Présentation personnelle</a:t>
                </a:r>
              </a:p>
            </p:txBody>
          </p:sp>
          <p:sp>
            <p:nvSpPr>
              <p:cNvPr id="38" name="Rectangle : coins arrondis 37">
                <a:extLst>
                  <a:ext uri="{FF2B5EF4-FFF2-40B4-BE49-F238E27FC236}">
                    <a16:creationId xmlns:a16="http://schemas.microsoft.com/office/drawing/2014/main" id="{EFE99777-36BE-CA63-041E-462154193E8E}"/>
                  </a:ext>
                </a:extLst>
              </p:cNvPr>
              <p:cNvSpPr/>
              <p:nvPr/>
            </p:nvSpPr>
            <p:spPr>
              <a:xfrm>
                <a:off x="1652845" y="269044"/>
                <a:ext cx="1056433" cy="444915"/>
              </a:xfrm>
              <a:prstGeom prst="roundRect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Résumé des projets</a:t>
                </a:r>
              </a:p>
            </p:txBody>
          </p:sp>
          <p:sp>
            <p:nvSpPr>
              <p:cNvPr id="39" name="Rectangle : coins arrondis 38">
                <a:extLst>
                  <a:ext uri="{FF2B5EF4-FFF2-40B4-BE49-F238E27FC236}">
                    <a16:creationId xmlns:a16="http://schemas.microsoft.com/office/drawing/2014/main" id="{612846D2-0FB1-2697-8BB2-2E3A4426C1CC}"/>
                  </a:ext>
                </a:extLst>
              </p:cNvPr>
              <p:cNvSpPr/>
              <p:nvPr/>
            </p:nvSpPr>
            <p:spPr>
              <a:xfrm>
                <a:off x="3074237" y="279998"/>
                <a:ext cx="1055746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Cahier des charges</a:t>
                </a:r>
              </a:p>
            </p:txBody>
          </p:sp>
          <p:sp>
            <p:nvSpPr>
              <p:cNvPr id="41" name="Rectangle : coins arrondis 40">
                <a:extLst>
                  <a:ext uri="{FF2B5EF4-FFF2-40B4-BE49-F238E27FC236}">
                    <a16:creationId xmlns:a16="http://schemas.microsoft.com/office/drawing/2014/main" id="{CA9C717B-A176-AD12-424F-0372905410F6}"/>
                  </a:ext>
                </a:extLst>
              </p:cNvPr>
              <p:cNvSpPr/>
              <p:nvPr/>
            </p:nvSpPr>
            <p:spPr>
              <a:xfrm>
                <a:off x="4558165" y="279998"/>
                <a:ext cx="1056433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Gestion de projet</a:t>
                </a:r>
              </a:p>
            </p:txBody>
          </p:sp>
          <p:sp>
            <p:nvSpPr>
              <p:cNvPr id="42" name="Rectangle : coins arrondis 41">
                <a:extLst>
                  <a:ext uri="{FF2B5EF4-FFF2-40B4-BE49-F238E27FC236}">
                    <a16:creationId xmlns:a16="http://schemas.microsoft.com/office/drawing/2014/main" id="{28F89321-2DF4-FD6C-20D2-DA6FF889C01E}"/>
                  </a:ext>
                </a:extLst>
              </p:cNvPr>
              <p:cNvSpPr/>
              <p:nvPr/>
            </p:nvSpPr>
            <p:spPr>
              <a:xfrm>
                <a:off x="7569769" y="269223"/>
                <a:ext cx="1055746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Réalisation du candidat</a:t>
                </a:r>
              </a:p>
            </p:txBody>
          </p:sp>
          <p:sp>
            <p:nvSpPr>
              <p:cNvPr id="43" name="Rectangle : coins arrondis 42">
                <a:extLst>
                  <a:ext uri="{FF2B5EF4-FFF2-40B4-BE49-F238E27FC236}">
                    <a16:creationId xmlns:a16="http://schemas.microsoft.com/office/drawing/2014/main" id="{B11A4A12-E133-5762-8111-482410E3E133}"/>
                  </a:ext>
                </a:extLst>
              </p:cNvPr>
              <p:cNvSpPr/>
              <p:nvPr/>
            </p:nvSpPr>
            <p:spPr>
              <a:xfrm>
                <a:off x="9091289" y="269223"/>
                <a:ext cx="1056433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Veille technologique</a:t>
                </a:r>
              </a:p>
            </p:txBody>
          </p:sp>
          <p:sp>
            <p:nvSpPr>
              <p:cNvPr id="44" name="Rectangle : coins arrondis 43">
                <a:extLst>
                  <a:ext uri="{FF2B5EF4-FFF2-40B4-BE49-F238E27FC236}">
                    <a16:creationId xmlns:a16="http://schemas.microsoft.com/office/drawing/2014/main" id="{0EB763C2-296B-E341-2F58-596907BEA503}"/>
                  </a:ext>
                </a:extLst>
              </p:cNvPr>
              <p:cNvSpPr/>
              <p:nvPr/>
            </p:nvSpPr>
            <p:spPr>
              <a:xfrm>
                <a:off x="10586064" y="263745"/>
                <a:ext cx="1048786" cy="442000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Conclusion</a:t>
                </a:r>
              </a:p>
            </p:txBody>
          </p:sp>
        </p:grpSp>
        <p:sp>
          <p:nvSpPr>
            <p:cNvPr id="34" name="Rectangle : coins arrondis 33">
              <a:extLst>
                <a:ext uri="{FF2B5EF4-FFF2-40B4-BE49-F238E27FC236}">
                  <a16:creationId xmlns:a16="http://schemas.microsoft.com/office/drawing/2014/main" id="{4A1B1BEF-3D86-A60E-D71D-A8022BA440CD}"/>
                </a:ext>
              </a:extLst>
            </p:cNvPr>
            <p:cNvSpPr/>
            <p:nvPr/>
          </p:nvSpPr>
          <p:spPr>
            <a:xfrm>
              <a:off x="6060265" y="257519"/>
              <a:ext cx="1055746" cy="433961"/>
            </a:xfrm>
            <a:prstGeom prst="round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900" dirty="0">
                  <a:solidFill>
                    <a:schemeClr val="bg1"/>
                  </a:solidFill>
                </a:rPr>
                <a:t>Spécifications fonctionnelles &amp; techniques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202161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  <p:bldP spid="15" grpId="0" build="p"/>
      <p:bldP spid="16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Espace réservé pour une image  12">
            <a:extLst>
              <a:ext uri="{FF2B5EF4-FFF2-40B4-BE49-F238E27FC236}">
                <a16:creationId xmlns:a16="http://schemas.microsoft.com/office/drawing/2014/main" id="{D422C156-2248-0272-C48B-4549E5AD7C7D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3"/>
          <a:srcRect t="24506" b="24506"/>
          <a:stretch>
            <a:fillRect/>
          </a:stretch>
        </p:blipFill>
        <p:spPr/>
      </p:pic>
      <p:sp>
        <p:nvSpPr>
          <p:cNvPr id="40" name="Titre 39">
            <a:extLst>
              <a:ext uri="{FF2B5EF4-FFF2-40B4-BE49-F238E27FC236}">
                <a16:creationId xmlns:a16="http://schemas.microsoft.com/office/drawing/2014/main" id="{62CDD7DA-D3FB-A6BE-D749-7BDCC707A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1633" y="690900"/>
            <a:ext cx="4501910" cy="732310"/>
          </a:xfrm>
        </p:spPr>
        <p:txBody>
          <a:bodyPr>
            <a:normAutofit/>
          </a:bodyPr>
          <a:lstStyle/>
          <a:p>
            <a:r>
              <a:rPr lang="fr-FR" dirty="0"/>
              <a:t>IAPM MOBILE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994D169A-DD63-F736-15FF-C7DC7E77432A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2987732" y="6366186"/>
            <a:ext cx="2743200" cy="365125"/>
          </a:xfrm>
        </p:spPr>
        <p:txBody>
          <a:bodyPr/>
          <a:lstStyle/>
          <a:p>
            <a:pPr rtl="0"/>
            <a:r>
              <a:rPr lang="fr-FR" noProof="0" dirty="0">
                <a:solidFill>
                  <a:schemeClr val="tx1">
                    <a:lumMod val="65000"/>
                  </a:schemeClr>
                </a:solidFill>
              </a:rPr>
              <a:t>06/06/2023</a:t>
            </a: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7255BFB7-D28C-841B-B0E1-C8AAB723A71C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pPr rtl="0"/>
            <a:r>
              <a:rPr lang="fr-FR" dirty="0"/>
              <a:t>Diaporama Oral Titre Concepteur Développeur d’Application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2624698-5E43-E79A-6E58-51EA12DE4C0B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pPr rtl="0"/>
            <a:fld id="{9FF96520-E4CE-4EAD-8ABF-1D2297D6B3AA}" type="slidenum">
              <a:rPr lang="fr-FR" noProof="0" smtClean="0"/>
              <a:pPr rtl="0"/>
              <a:t>7</a:t>
            </a:fld>
            <a:endParaRPr lang="fr-FR" noProof="0"/>
          </a:p>
        </p:txBody>
      </p:sp>
      <p:sp>
        <p:nvSpPr>
          <p:cNvPr id="14" name="Espace réservé du texte 41">
            <a:extLst>
              <a:ext uri="{FF2B5EF4-FFF2-40B4-BE49-F238E27FC236}">
                <a16:creationId xmlns:a16="http://schemas.microsoft.com/office/drawing/2014/main" id="{EA0FDBCC-8093-C38A-FBC2-9473E1F2504E}"/>
              </a:ext>
            </a:extLst>
          </p:cNvPr>
          <p:cNvSpPr txBox="1">
            <a:spLocks/>
          </p:cNvSpPr>
          <p:nvPr/>
        </p:nvSpPr>
        <p:spPr>
          <a:xfrm>
            <a:off x="6096000" y="2305178"/>
            <a:ext cx="5041422" cy="540104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err="1"/>
              <a:t>Administrate</a:t>
            </a:r>
            <a:r>
              <a:rPr lang="fr-FR" dirty="0"/>
              <a:t> mobile app items</a:t>
            </a:r>
          </a:p>
        </p:txBody>
      </p:sp>
      <p:sp>
        <p:nvSpPr>
          <p:cNvPr id="15" name="Espace réservé du texte 43">
            <a:extLst>
              <a:ext uri="{FF2B5EF4-FFF2-40B4-BE49-F238E27FC236}">
                <a16:creationId xmlns:a16="http://schemas.microsoft.com/office/drawing/2014/main" id="{21505DA7-EEA9-3293-03AB-37DF98AFF47D}"/>
              </a:ext>
            </a:extLst>
          </p:cNvPr>
          <p:cNvSpPr txBox="1">
            <a:spLocks/>
          </p:cNvSpPr>
          <p:nvPr/>
        </p:nvSpPr>
        <p:spPr>
          <a:xfrm>
            <a:off x="5576608" y="3210434"/>
            <a:ext cx="5041422" cy="540104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/>
              <a:t>Work on local database</a:t>
            </a:r>
            <a:endParaRPr lang="fr-FR" dirty="0"/>
          </a:p>
        </p:txBody>
      </p:sp>
      <p:sp>
        <p:nvSpPr>
          <p:cNvPr id="16" name="Espace réservé du texte 45">
            <a:extLst>
              <a:ext uri="{FF2B5EF4-FFF2-40B4-BE49-F238E27FC236}">
                <a16:creationId xmlns:a16="http://schemas.microsoft.com/office/drawing/2014/main" id="{439029AE-F4A4-93F6-4468-72E8FA6ACDA8}"/>
              </a:ext>
            </a:extLst>
          </p:cNvPr>
          <p:cNvSpPr txBox="1">
            <a:spLocks/>
          </p:cNvSpPr>
          <p:nvPr/>
        </p:nvSpPr>
        <p:spPr>
          <a:xfrm>
            <a:off x="5037587" y="4115690"/>
            <a:ext cx="5041422" cy="540104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Security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MySql</a:t>
            </a:r>
            <a:r>
              <a:rPr lang="fr-FR" dirty="0"/>
              <a:t> authentification</a:t>
            </a:r>
          </a:p>
        </p:txBody>
      </p:sp>
      <p:sp>
        <p:nvSpPr>
          <p:cNvPr id="17" name="Espace réservé du texte 45">
            <a:extLst>
              <a:ext uri="{FF2B5EF4-FFF2-40B4-BE49-F238E27FC236}">
                <a16:creationId xmlns:a16="http://schemas.microsoft.com/office/drawing/2014/main" id="{0280A2AC-6BFB-F5AC-129D-82DFE6E5DEAB}"/>
              </a:ext>
            </a:extLst>
          </p:cNvPr>
          <p:cNvSpPr txBox="1">
            <a:spLocks/>
          </p:cNvSpPr>
          <p:nvPr/>
        </p:nvSpPr>
        <p:spPr>
          <a:xfrm>
            <a:off x="4483737" y="5020946"/>
            <a:ext cx="5041422" cy="540104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err="1"/>
              <a:t>Professionnal</a:t>
            </a:r>
            <a:r>
              <a:rPr lang="fr-FR" dirty="0"/>
              <a:t> scope</a:t>
            </a:r>
          </a:p>
        </p:txBody>
      </p:sp>
      <p:grpSp>
        <p:nvGrpSpPr>
          <p:cNvPr id="33" name="Groupe 32">
            <a:extLst>
              <a:ext uri="{FF2B5EF4-FFF2-40B4-BE49-F238E27FC236}">
                <a16:creationId xmlns:a16="http://schemas.microsoft.com/office/drawing/2014/main" id="{FD583B11-0C04-EA3A-7E6D-7FE63A3A1E16}"/>
              </a:ext>
            </a:extLst>
          </p:cNvPr>
          <p:cNvGrpSpPr/>
          <p:nvPr/>
        </p:nvGrpSpPr>
        <p:grpSpPr>
          <a:xfrm>
            <a:off x="0" y="8951"/>
            <a:ext cx="12192000" cy="961618"/>
            <a:chOff x="10160" y="-11704"/>
            <a:chExt cx="12192000" cy="961618"/>
          </a:xfrm>
        </p:grpSpPr>
        <p:grpSp>
          <p:nvGrpSpPr>
            <p:cNvPr id="34" name="Groupe 33">
              <a:extLst>
                <a:ext uri="{FF2B5EF4-FFF2-40B4-BE49-F238E27FC236}">
                  <a16:creationId xmlns:a16="http://schemas.microsoft.com/office/drawing/2014/main" id="{8A17265B-415E-9EC1-7275-E0328905F449}"/>
                </a:ext>
              </a:extLst>
            </p:cNvPr>
            <p:cNvGrpSpPr/>
            <p:nvPr/>
          </p:nvGrpSpPr>
          <p:grpSpPr>
            <a:xfrm>
              <a:off x="10160" y="-11704"/>
              <a:ext cx="12192000" cy="961618"/>
              <a:chOff x="0" y="0"/>
              <a:chExt cx="12192000" cy="961618"/>
            </a:xfrm>
          </p:grpSpPr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CBBD3A3E-F9BF-ED25-5A19-E148519319BA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96161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7" name="Flèche : droite 36">
                <a:extLst>
                  <a:ext uri="{FF2B5EF4-FFF2-40B4-BE49-F238E27FC236}">
                    <a16:creationId xmlns:a16="http://schemas.microsoft.com/office/drawing/2014/main" id="{4B4B6B96-D709-4727-A4F7-C27E2BC61DCA}"/>
                  </a:ext>
                </a:extLst>
              </p:cNvPr>
              <p:cNvSpPr/>
              <p:nvPr/>
            </p:nvSpPr>
            <p:spPr>
              <a:xfrm>
                <a:off x="0" y="292485"/>
                <a:ext cx="12164323" cy="376649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002">
                <a:schemeClr val="dk2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8" name="Rectangle : coins arrondis 37">
                <a:extLst>
                  <a:ext uri="{FF2B5EF4-FFF2-40B4-BE49-F238E27FC236}">
                    <a16:creationId xmlns:a16="http://schemas.microsoft.com/office/drawing/2014/main" id="{1B79AC9C-E997-BD6C-4CBC-E2E6529B485F}"/>
                  </a:ext>
                </a:extLst>
              </p:cNvPr>
              <p:cNvSpPr/>
              <p:nvPr/>
            </p:nvSpPr>
            <p:spPr>
              <a:xfrm>
                <a:off x="282303" y="263745"/>
                <a:ext cx="1055746" cy="444915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Présentation personnelle</a:t>
                </a:r>
              </a:p>
            </p:txBody>
          </p:sp>
          <p:sp>
            <p:nvSpPr>
              <p:cNvPr id="39" name="Rectangle : coins arrondis 38">
                <a:extLst>
                  <a:ext uri="{FF2B5EF4-FFF2-40B4-BE49-F238E27FC236}">
                    <a16:creationId xmlns:a16="http://schemas.microsoft.com/office/drawing/2014/main" id="{9A11CFCD-0BDF-0DA4-DCB0-A0CD59AE9110}"/>
                  </a:ext>
                </a:extLst>
              </p:cNvPr>
              <p:cNvSpPr/>
              <p:nvPr/>
            </p:nvSpPr>
            <p:spPr>
              <a:xfrm>
                <a:off x="1652845" y="269044"/>
                <a:ext cx="1056433" cy="444915"/>
              </a:xfrm>
              <a:prstGeom prst="roundRect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Résumé des projets</a:t>
                </a:r>
              </a:p>
            </p:txBody>
          </p:sp>
          <p:sp>
            <p:nvSpPr>
              <p:cNvPr id="41" name="Rectangle : coins arrondis 40">
                <a:extLst>
                  <a:ext uri="{FF2B5EF4-FFF2-40B4-BE49-F238E27FC236}">
                    <a16:creationId xmlns:a16="http://schemas.microsoft.com/office/drawing/2014/main" id="{A70DCF09-0EEC-6DEB-13CB-4F071DB3784B}"/>
                  </a:ext>
                </a:extLst>
              </p:cNvPr>
              <p:cNvSpPr/>
              <p:nvPr/>
            </p:nvSpPr>
            <p:spPr>
              <a:xfrm>
                <a:off x="3074237" y="279998"/>
                <a:ext cx="1055746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Cahier des charges</a:t>
                </a:r>
              </a:p>
            </p:txBody>
          </p:sp>
          <p:sp>
            <p:nvSpPr>
              <p:cNvPr id="42" name="Rectangle : coins arrondis 41">
                <a:extLst>
                  <a:ext uri="{FF2B5EF4-FFF2-40B4-BE49-F238E27FC236}">
                    <a16:creationId xmlns:a16="http://schemas.microsoft.com/office/drawing/2014/main" id="{BD1F9FAF-ABA1-AA03-3DC7-3B5F5F186E52}"/>
                  </a:ext>
                </a:extLst>
              </p:cNvPr>
              <p:cNvSpPr/>
              <p:nvPr/>
            </p:nvSpPr>
            <p:spPr>
              <a:xfrm>
                <a:off x="4558165" y="279998"/>
                <a:ext cx="1056433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Gestion de projet</a:t>
                </a:r>
              </a:p>
            </p:txBody>
          </p:sp>
          <p:sp>
            <p:nvSpPr>
              <p:cNvPr id="43" name="Rectangle : coins arrondis 42">
                <a:extLst>
                  <a:ext uri="{FF2B5EF4-FFF2-40B4-BE49-F238E27FC236}">
                    <a16:creationId xmlns:a16="http://schemas.microsoft.com/office/drawing/2014/main" id="{FC83A352-444F-B14F-D7C8-5F804639E2DD}"/>
                  </a:ext>
                </a:extLst>
              </p:cNvPr>
              <p:cNvSpPr/>
              <p:nvPr/>
            </p:nvSpPr>
            <p:spPr>
              <a:xfrm>
                <a:off x="7569769" y="269223"/>
                <a:ext cx="1055746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Réalisation du candidat</a:t>
                </a:r>
              </a:p>
            </p:txBody>
          </p:sp>
          <p:sp>
            <p:nvSpPr>
              <p:cNvPr id="44" name="Rectangle : coins arrondis 43">
                <a:extLst>
                  <a:ext uri="{FF2B5EF4-FFF2-40B4-BE49-F238E27FC236}">
                    <a16:creationId xmlns:a16="http://schemas.microsoft.com/office/drawing/2014/main" id="{C1DD8F30-CA7D-9DF6-B720-A7441CA539FB}"/>
                  </a:ext>
                </a:extLst>
              </p:cNvPr>
              <p:cNvSpPr/>
              <p:nvPr/>
            </p:nvSpPr>
            <p:spPr>
              <a:xfrm>
                <a:off x="9091289" y="269223"/>
                <a:ext cx="1056433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Veille technologique</a:t>
                </a:r>
              </a:p>
            </p:txBody>
          </p:sp>
          <p:sp>
            <p:nvSpPr>
              <p:cNvPr id="45" name="Rectangle : coins arrondis 44">
                <a:extLst>
                  <a:ext uri="{FF2B5EF4-FFF2-40B4-BE49-F238E27FC236}">
                    <a16:creationId xmlns:a16="http://schemas.microsoft.com/office/drawing/2014/main" id="{C82373C2-7422-70B0-E17C-FABFC7350253}"/>
                  </a:ext>
                </a:extLst>
              </p:cNvPr>
              <p:cNvSpPr/>
              <p:nvPr/>
            </p:nvSpPr>
            <p:spPr>
              <a:xfrm>
                <a:off x="10586064" y="263745"/>
                <a:ext cx="1048786" cy="442000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Conclusion</a:t>
                </a:r>
              </a:p>
            </p:txBody>
          </p:sp>
        </p:grpSp>
        <p:sp>
          <p:nvSpPr>
            <p:cNvPr id="35" name="Rectangle : coins arrondis 34">
              <a:extLst>
                <a:ext uri="{FF2B5EF4-FFF2-40B4-BE49-F238E27FC236}">
                  <a16:creationId xmlns:a16="http://schemas.microsoft.com/office/drawing/2014/main" id="{D6DF7B89-84FB-C992-2320-B7963C6AC73B}"/>
                </a:ext>
              </a:extLst>
            </p:cNvPr>
            <p:cNvSpPr/>
            <p:nvPr/>
          </p:nvSpPr>
          <p:spPr>
            <a:xfrm>
              <a:off x="6060265" y="257519"/>
              <a:ext cx="1055746" cy="433961"/>
            </a:xfrm>
            <a:prstGeom prst="round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900" dirty="0">
                  <a:solidFill>
                    <a:schemeClr val="bg1"/>
                  </a:solidFill>
                </a:rPr>
                <a:t>Spécifications fonctionnelles &amp; techniques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58423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  <p:bldP spid="15" grpId="0" build="p"/>
      <p:bldP spid="16" grpId="0" build="p"/>
      <p:bldP spid="1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dirty="0"/>
              <a:t>Cahier des charges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35E3EA69-4E0E-41BD-8095-A124225A26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45720" rIns="91440" bIns="45720" rtlCol="0" anchor="t">
            <a:normAutofit/>
          </a:bodyPr>
          <a:lstStyle/>
          <a:p>
            <a:pPr rtl="0"/>
            <a:r>
              <a:rPr lang="fr-FR" dirty="0"/>
              <a:t>Analyse des demandes du client</a:t>
            </a:r>
          </a:p>
          <a:p>
            <a:pPr rtl="0"/>
            <a:r>
              <a:rPr lang="fr-FR" dirty="0"/>
              <a:t>Besoins de l’entreprise</a:t>
            </a:r>
          </a:p>
          <a:p>
            <a:pPr rtl="0"/>
            <a:r>
              <a:rPr lang="fr-FR" dirty="0"/>
              <a:t>Utilisateurs des applications</a:t>
            </a:r>
          </a:p>
          <a:p>
            <a:pPr rtl="0"/>
            <a:r>
              <a:rPr lang="fr-FR" dirty="0"/>
              <a:t>Tests et validations</a:t>
            </a:r>
          </a:p>
        </p:txBody>
      </p:sp>
      <p:sp>
        <p:nvSpPr>
          <p:cNvPr id="6" name="Espace réservé de la date 5">
            <a:extLst>
              <a:ext uri="{FF2B5EF4-FFF2-40B4-BE49-F238E27FC236}">
                <a16:creationId xmlns:a16="http://schemas.microsoft.com/office/drawing/2014/main" id="{673CABDF-C205-4E5E-92F8-7C5863368C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 noProof="0" dirty="0"/>
              <a:t>06/06/2023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F29EA23-F34E-486A-B8B2-0C30192669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dirty="0">
                <a:solidFill>
                  <a:schemeClr val="tx1">
                    <a:lumMod val="65000"/>
                  </a:schemeClr>
                </a:solidFill>
              </a:rPr>
              <a:t>Diaporama Oral Titre Concepteur Développeur d’Application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28F602C-7F98-4C02-99D4-ED65E00D6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fr-FR" smtClean="0">
                <a:solidFill>
                  <a:schemeClr val="tx1">
                    <a:lumMod val="65000"/>
                  </a:schemeClr>
                </a:solidFill>
              </a:rPr>
              <a:pPr rtl="0"/>
              <a:t>8</a:t>
            </a:fld>
            <a:endParaRPr lang="fr-FR" dirty="0">
              <a:solidFill>
                <a:schemeClr val="tx1">
                  <a:lumMod val="65000"/>
                </a:schemeClr>
              </a:solidFill>
            </a:endParaRPr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7CC0A8EB-FD8A-ACB7-10CB-FE53D51B933B}"/>
              </a:ext>
            </a:extLst>
          </p:cNvPr>
          <p:cNvGrpSpPr/>
          <p:nvPr/>
        </p:nvGrpSpPr>
        <p:grpSpPr>
          <a:xfrm>
            <a:off x="0" y="8951"/>
            <a:ext cx="12192000" cy="961618"/>
            <a:chOff x="10160" y="-11704"/>
            <a:chExt cx="12192000" cy="961618"/>
          </a:xfrm>
        </p:grpSpPr>
        <p:grpSp>
          <p:nvGrpSpPr>
            <p:cNvPr id="10" name="Groupe 9">
              <a:extLst>
                <a:ext uri="{FF2B5EF4-FFF2-40B4-BE49-F238E27FC236}">
                  <a16:creationId xmlns:a16="http://schemas.microsoft.com/office/drawing/2014/main" id="{BD67A801-6A57-87C4-843E-0789589D3F3A}"/>
                </a:ext>
              </a:extLst>
            </p:cNvPr>
            <p:cNvGrpSpPr/>
            <p:nvPr/>
          </p:nvGrpSpPr>
          <p:grpSpPr>
            <a:xfrm>
              <a:off x="10160" y="-11704"/>
              <a:ext cx="12192000" cy="961618"/>
              <a:chOff x="0" y="0"/>
              <a:chExt cx="12192000" cy="961618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101CD353-1D0A-AF97-F217-560E4A609945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96161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3" name="Flèche : droite 12">
                <a:extLst>
                  <a:ext uri="{FF2B5EF4-FFF2-40B4-BE49-F238E27FC236}">
                    <a16:creationId xmlns:a16="http://schemas.microsoft.com/office/drawing/2014/main" id="{697F8A77-6ADB-554B-E3F5-B4F6418409BD}"/>
                  </a:ext>
                </a:extLst>
              </p:cNvPr>
              <p:cNvSpPr/>
              <p:nvPr/>
            </p:nvSpPr>
            <p:spPr>
              <a:xfrm>
                <a:off x="0" y="292485"/>
                <a:ext cx="12164323" cy="376649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002">
                <a:schemeClr val="dk2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4" name="Rectangle : coins arrondis 13">
                <a:extLst>
                  <a:ext uri="{FF2B5EF4-FFF2-40B4-BE49-F238E27FC236}">
                    <a16:creationId xmlns:a16="http://schemas.microsoft.com/office/drawing/2014/main" id="{BF6C6F81-BB97-053F-73BE-CEB51570809A}"/>
                  </a:ext>
                </a:extLst>
              </p:cNvPr>
              <p:cNvSpPr/>
              <p:nvPr/>
            </p:nvSpPr>
            <p:spPr>
              <a:xfrm>
                <a:off x="282303" y="263745"/>
                <a:ext cx="1055746" cy="444915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Présentation personnelle</a:t>
                </a:r>
              </a:p>
            </p:txBody>
          </p:sp>
          <p:sp>
            <p:nvSpPr>
              <p:cNvPr id="15" name="Rectangle : coins arrondis 14">
                <a:extLst>
                  <a:ext uri="{FF2B5EF4-FFF2-40B4-BE49-F238E27FC236}">
                    <a16:creationId xmlns:a16="http://schemas.microsoft.com/office/drawing/2014/main" id="{860FAC08-4FBF-0949-9118-63B3050697C2}"/>
                  </a:ext>
                </a:extLst>
              </p:cNvPr>
              <p:cNvSpPr/>
              <p:nvPr/>
            </p:nvSpPr>
            <p:spPr>
              <a:xfrm>
                <a:off x="1652845" y="269044"/>
                <a:ext cx="1056433" cy="444915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Résumé des projets</a:t>
                </a:r>
              </a:p>
            </p:txBody>
          </p:sp>
          <p:sp>
            <p:nvSpPr>
              <p:cNvPr id="16" name="Rectangle : coins arrondis 15">
                <a:extLst>
                  <a:ext uri="{FF2B5EF4-FFF2-40B4-BE49-F238E27FC236}">
                    <a16:creationId xmlns:a16="http://schemas.microsoft.com/office/drawing/2014/main" id="{F3456DBB-887B-6025-21F5-3442C80DF5C7}"/>
                  </a:ext>
                </a:extLst>
              </p:cNvPr>
              <p:cNvSpPr/>
              <p:nvPr/>
            </p:nvSpPr>
            <p:spPr>
              <a:xfrm>
                <a:off x="3074237" y="279998"/>
                <a:ext cx="1055746" cy="433961"/>
              </a:xfrm>
              <a:prstGeom prst="roundRect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Cahier des charges</a:t>
                </a:r>
              </a:p>
            </p:txBody>
          </p:sp>
          <p:sp>
            <p:nvSpPr>
              <p:cNvPr id="17" name="Rectangle : coins arrondis 16">
                <a:extLst>
                  <a:ext uri="{FF2B5EF4-FFF2-40B4-BE49-F238E27FC236}">
                    <a16:creationId xmlns:a16="http://schemas.microsoft.com/office/drawing/2014/main" id="{39BE41CE-8E20-ADEE-1C38-742FC7AE2385}"/>
                  </a:ext>
                </a:extLst>
              </p:cNvPr>
              <p:cNvSpPr/>
              <p:nvPr/>
            </p:nvSpPr>
            <p:spPr>
              <a:xfrm>
                <a:off x="4558165" y="279998"/>
                <a:ext cx="1056433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Gestion de projet</a:t>
                </a:r>
              </a:p>
            </p:txBody>
          </p:sp>
          <p:sp>
            <p:nvSpPr>
              <p:cNvPr id="18" name="Rectangle : coins arrondis 17">
                <a:extLst>
                  <a:ext uri="{FF2B5EF4-FFF2-40B4-BE49-F238E27FC236}">
                    <a16:creationId xmlns:a16="http://schemas.microsoft.com/office/drawing/2014/main" id="{00E5A65F-80E0-48CA-5C67-F20C72991274}"/>
                  </a:ext>
                </a:extLst>
              </p:cNvPr>
              <p:cNvSpPr/>
              <p:nvPr/>
            </p:nvSpPr>
            <p:spPr>
              <a:xfrm>
                <a:off x="7569769" y="269223"/>
                <a:ext cx="1055746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Réalisation du candidat</a:t>
                </a:r>
              </a:p>
            </p:txBody>
          </p:sp>
          <p:sp>
            <p:nvSpPr>
              <p:cNvPr id="40" name="Rectangle : coins arrondis 39">
                <a:extLst>
                  <a:ext uri="{FF2B5EF4-FFF2-40B4-BE49-F238E27FC236}">
                    <a16:creationId xmlns:a16="http://schemas.microsoft.com/office/drawing/2014/main" id="{AC87964A-E0A1-7B43-35F2-0FF6950E77B2}"/>
                  </a:ext>
                </a:extLst>
              </p:cNvPr>
              <p:cNvSpPr/>
              <p:nvPr/>
            </p:nvSpPr>
            <p:spPr>
              <a:xfrm>
                <a:off x="9091289" y="269223"/>
                <a:ext cx="1056433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Veille technologique</a:t>
                </a:r>
              </a:p>
            </p:txBody>
          </p:sp>
          <p:sp>
            <p:nvSpPr>
              <p:cNvPr id="41" name="Rectangle : coins arrondis 40">
                <a:extLst>
                  <a:ext uri="{FF2B5EF4-FFF2-40B4-BE49-F238E27FC236}">
                    <a16:creationId xmlns:a16="http://schemas.microsoft.com/office/drawing/2014/main" id="{3BD0CE6B-5931-37AC-6746-89EA5488832F}"/>
                  </a:ext>
                </a:extLst>
              </p:cNvPr>
              <p:cNvSpPr/>
              <p:nvPr/>
            </p:nvSpPr>
            <p:spPr>
              <a:xfrm>
                <a:off x="10586064" y="263745"/>
                <a:ext cx="1048786" cy="442000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Conclusion</a:t>
                </a:r>
              </a:p>
            </p:txBody>
          </p:sp>
        </p:grpSp>
        <p:sp>
          <p:nvSpPr>
            <p:cNvPr id="11" name="Rectangle : coins arrondis 10">
              <a:extLst>
                <a:ext uri="{FF2B5EF4-FFF2-40B4-BE49-F238E27FC236}">
                  <a16:creationId xmlns:a16="http://schemas.microsoft.com/office/drawing/2014/main" id="{10DB3A4D-DAAA-4B0C-5025-4B43791C7269}"/>
                </a:ext>
              </a:extLst>
            </p:cNvPr>
            <p:cNvSpPr/>
            <p:nvPr/>
          </p:nvSpPr>
          <p:spPr>
            <a:xfrm>
              <a:off x="6060265" y="257519"/>
              <a:ext cx="1055746" cy="433961"/>
            </a:xfrm>
            <a:prstGeom prst="round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900" dirty="0">
                  <a:solidFill>
                    <a:schemeClr val="bg1"/>
                  </a:solidFill>
                </a:rPr>
                <a:t>Spécifications fonctionnelles &amp; techniques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64525747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Espace réservé du texte 19">
            <a:extLst>
              <a:ext uri="{FF2B5EF4-FFF2-40B4-BE49-F238E27FC236}">
                <a16:creationId xmlns:a16="http://schemas.microsoft.com/office/drawing/2014/main" id="{59F05435-091E-810C-01D6-38FE4DAE322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Analyse des demandes du client</a:t>
            </a:r>
          </a:p>
        </p:txBody>
      </p:sp>
      <p:sp>
        <p:nvSpPr>
          <p:cNvPr id="21" name="Espace réservé du texte 20">
            <a:extLst>
              <a:ext uri="{FF2B5EF4-FFF2-40B4-BE49-F238E27FC236}">
                <a16:creationId xmlns:a16="http://schemas.microsoft.com/office/drawing/2014/main" id="{381BE97E-34C3-D23E-EDC8-D04F95DB3D1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50921" y="2539894"/>
            <a:ext cx="537639" cy="540104"/>
          </a:xfrm>
        </p:spPr>
        <p:txBody>
          <a:bodyPr/>
          <a:lstStyle/>
          <a:p>
            <a:r>
              <a:rPr lang="fr-FR" dirty="0"/>
              <a:t>Vente</a:t>
            </a:r>
          </a:p>
        </p:txBody>
      </p:sp>
      <p:sp>
        <p:nvSpPr>
          <p:cNvPr id="19" name="Titre 18">
            <a:extLst>
              <a:ext uri="{FF2B5EF4-FFF2-40B4-BE49-F238E27FC236}">
                <a16:creationId xmlns:a16="http://schemas.microsoft.com/office/drawing/2014/main" id="{0530C6EC-AF6A-63B0-5C0C-5ED5C85DC3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90" y="468946"/>
            <a:ext cx="3542485" cy="1110286"/>
          </a:xfrm>
        </p:spPr>
        <p:txBody>
          <a:bodyPr>
            <a:normAutofit/>
          </a:bodyPr>
          <a:lstStyle/>
          <a:p>
            <a:r>
              <a:rPr lang="fr-FR" dirty="0"/>
              <a:t>Cahier des charges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1A2DB8C-A8F2-031B-C6A0-53E0BC3BAFC0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fr-FR" noProof="0" dirty="0"/>
              <a:t>06/06/2023</a:t>
            </a: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324CD6A-FB6D-AE23-9BA9-6EC1FDB49084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fr-FR" dirty="0">
                <a:solidFill>
                  <a:schemeClr val="tx1">
                    <a:lumMod val="65000"/>
                  </a:schemeClr>
                </a:solidFill>
              </a:rPr>
              <a:t>Diaporama Oral Titre Concepteur Développeur d’Application</a:t>
            </a:r>
            <a:endParaRPr lang="fr-FR" noProof="0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6DC36FE-C0A0-61C2-BB36-5D94C32331A7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pPr rtl="0"/>
            <a:fld id="{9FF96520-E4CE-4EAD-8ABF-1D2297D6B3AA}" type="slidenum">
              <a:rPr lang="fr-FR" noProof="0" smtClean="0"/>
              <a:pPr rtl="0"/>
              <a:t>9</a:t>
            </a:fld>
            <a:endParaRPr lang="fr-FR" noProof="0"/>
          </a:p>
        </p:txBody>
      </p:sp>
      <p:sp>
        <p:nvSpPr>
          <p:cNvPr id="22" name="Espace réservé du texte 21">
            <a:extLst>
              <a:ext uri="{FF2B5EF4-FFF2-40B4-BE49-F238E27FC236}">
                <a16:creationId xmlns:a16="http://schemas.microsoft.com/office/drawing/2014/main" id="{E126EF11-8516-B4D3-1668-F5B03248A98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fr-FR" dirty="0"/>
              <a:t>Besoins de l’entreprise</a:t>
            </a:r>
          </a:p>
        </p:txBody>
      </p:sp>
      <p:sp>
        <p:nvSpPr>
          <p:cNvPr id="24" name="Espace réservé du texte 23">
            <a:extLst>
              <a:ext uri="{FF2B5EF4-FFF2-40B4-BE49-F238E27FC236}">
                <a16:creationId xmlns:a16="http://schemas.microsoft.com/office/drawing/2014/main" id="{F08BC669-68A6-46C6-FF69-0412E1DB54D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fr-FR" dirty="0"/>
              <a:t>Tests et validations</a:t>
            </a:r>
          </a:p>
        </p:txBody>
      </p:sp>
      <p:sp>
        <p:nvSpPr>
          <p:cNvPr id="25" name="Espace réservé du texte 24">
            <a:extLst>
              <a:ext uri="{FF2B5EF4-FFF2-40B4-BE49-F238E27FC236}">
                <a16:creationId xmlns:a16="http://schemas.microsoft.com/office/drawing/2014/main" id="{59B0470A-8BA4-A5B8-87CA-7E8533CB956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fr-FR" dirty="0"/>
              <a:t>Validé</a:t>
            </a:r>
          </a:p>
        </p:txBody>
      </p:sp>
      <p:sp>
        <p:nvSpPr>
          <p:cNvPr id="26" name="Espace réservé du texte 25">
            <a:extLst>
              <a:ext uri="{FF2B5EF4-FFF2-40B4-BE49-F238E27FC236}">
                <a16:creationId xmlns:a16="http://schemas.microsoft.com/office/drawing/2014/main" id="{CA0EB93E-2C89-188A-39F6-F69F4A872D8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fr-FR" dirty="0"/>
              <a:t>Utilisateurs des applications</a:t>
            </a:r>
          </a:p>
        </p:txBody>
      </p:sp>
      <p:sp>
        <p:nvSpPr>
          <p:cNvPr id="39" name="Espace réservé du texte 20">
            <a:extLst>
              <a:ext uri="{FF2B5EF4-FFF2-40B4-BE49-F238E27FC236}">
                <a16:creationId xmlns:a16="http://schemas.microsoft.com/office/drawing/2014/main" id="{EF15EA2D-A378-FC23-7207-50DCD9E00206}"/>
              </a:ext>
            </a:extLst>
          </p:cNvPr>
          <p:cNvSpPr txBox="1">
            <a:spLocks/>
          </p:cNvSpPr>
          <p:nvPr/>
        </p:nvSpPr>
        <p:spPr>
          <a:xfrm>
            <a:off x="4848179" y="2545936"/>
            <a:ext cx="798839" cy="540104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| S’étendre</a:t>
            </a:r>
          </a:p>
        </p:txBody>
      </p:sp>
      <p:sp>
        <p:nvSpPr>
          <p:cNvPr id="40" name="Espace réservé du texte 20">
            <a:extLst>
              <a:ext uri="{FF2B5EF4-FFF2-40B4-BE49-F238E27FC236}">
                <a16:creationId xmlns:a16="http://schemas.microsoft.com/office/drawing/2014/main" id="{8A6028E5-C14E-BB4C-BD2A-CCAD847DB2AC}"/>
              </a:ext>
            </a:extLst>
          </p:cNvPr>
          <p:cNvSpPr txBox="1">
            <a:spLocks/>
          </p:cNvSpPr>
          <p:nvPr/>
        </p:nvSpPr>
        <p:spPr>
          <a:xfrm>
            <a:off x="5576623" y="2539662"/>
            <a:ext cx="798839" cy="540104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| Sécurité</a:t>
            </a:r>
          </a:p>
        </p:txBody>
      </p:sp>
      <p:sp>
        <p:nvSpPr>
          <p:cNvPr id="41" name="Espace réservé du texte 20">
            <a:extLst>
              <a:ext uri="{FF2B5EF4-FFF2-40B4-BE49-F238E27FC236}">
                <a16:creationId xmlns:a16="http://schemas.microsoft.com/office/drawing/2014/main" id="{096123AA-2B0D-7EBF-5968-00CE7CA5431E}"/>
              </a:ext>
            </a:extLst>
          </p:cNvPr>
          <p:cNvSpPr txBox="1">
            <a:spLocks/>
          </p:cNvSpPr>
          <p:nvPr/>
        </p:nvSpPr>
        <p:spPr>
          <a:xfrm>
            <a:off x="6216031" y="2551746"/>
            <a:ext cx="900658" cy="540104"/>
          </a:xfrm>
          <a:prstGeom prst="rect">
            <a:avLst/>
          </a:prstGeom>
        </p:spPr>
        <p:txBody>
          <a:bodyPr vert="horz" lIns="0" tIns="45720" rIns="91440" bIns="45720" rtlCol="0">
            <a:normAutofit fontScale="92500"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| E-commerce</a:t>
            </a:r>
          </a:p>
        </p:txBody>
      </p:sp>
      <p:sp>
        <p:nvSpPr>
          <p:cNvPr id="42" name="Espace réservé du texte 20">
            <a:extLst>
              <a:ext uri="{FF2B5EF4-FFF2-40B4-BE49-F238E27FC236}">
                <a16:creationId xmlns:a16="http://schemas.microsoft.com/office/drawing/2014/main" id="{A2F36189-7AB8-A073-3A1E-AF5796AED479}"/>
              </a:ext>
            </a:extLst>
          </p:cNvPr>
          <p:cNvSpPr txBox="1">
            <a:spLocks/>
          </p:cNvSpPr>
          <p:nvPr/>
        </p:nvSpPr>
        <p:spPr>
          <a:xfrm>
            <a:off x="7064975" y="2543667"/>
            <a:ext cx="798839" cy="540104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| Stock</a:t>
            </a:r>
          </a:p>
        </p:txBody>
      </p:sp>
      <p:sp>
        <p:nvSpPr>
          <p:cNvPr id="45" name="Espace réservé du texte 20">
            <a:extLst>
              <a:ext uri="{FF2B5EF4-FFF2-40B4-BE49-F238E27FC236}">
                <a16:creationId xmlns:a16="http://schemas.microsoft.com/office/drawing/2014/main" id="{6FA21D1C-A3D6-1B17-970D-6461F9064459}"/>
              </a:ext>
            </a:extLst>
          </p:cNvPr>
          <p:cNvSpPr txBox="1">
            <a:spLocks/>
          </p:cNvSpPr>
          <p:nvPr/>
        </p:nvSpPr>
        <p:spPr>
          <a:xfrm>
            <a:off x="4450921" y="3585213"/>
            <a:ext cx="798839" cy="540104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Navigation</a:t>
            </a:r>
          </a:p>
        </p:txBody>
      </p:sp>
      <p:sp>
        <p:nvSpPr>
          <p:cNvPr id="46" name="Espace réservé du texte 20">
            <a:extLst>
              <a:ext uri="{FF2B5EF4-FFF2-40B4-BE49-F238E27FC236}">
                <a16:creationId xmlns:a16="http://schemas.microsoft.com/office/drawing/2014/main" id="{F3C49A55-D742-B7DB-7F4B-759851A03C9E}"/>
              </a:ext>
            </a:extLst>
          </p:cNvPr>
          <p:cNvSpPr txBox="1">
            <a:spLocks/>
          </p:cNvSpPr>
          <p:nvPr/>
        </p:nvSpPr>
        <p:spPr>
          <a:xfrm>
            <a:off x="5177203" y="3585213"/>
            <a:ext cx="798839" cy="540104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| Interface</a:t>
            </a:r>
          </a:p>
        </p:txBody>
      </p:sp>
      <p:sp>
        <p:nvSpPr>
          <p:cNvPr id="47" name="Espace réservé du texte 20">
            <a:extLst>
              <a:ext uri="{FF2B5EF4-FFF2-40B4-BE49-F238E27FC236}">
                <a16:creationId xmlns:a16="http://schemas.microsoft.com/office/drawing/2014/main" id="{036E9041-6675-1B29-C731-282B0CEFC8AB}"/>
              </a:ext>
            </a:extLst>
          </p:cNvPr>
          <p:cNvSpPr txBox="1">
            <a:spLocks/>
          </p:cNvSpPr>
          <p:nvPr/>
        </p:nvSpPr>
        <p:spPr>
          <a:xfrm>
            <a:off x="5855961" y="3585213"/>
            <a:ext cx="798839" cy="540104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| Contrôle</a:t>
            </a:r>
          </a:p>
        </p:txBody>
      </p:sp>
      <p:sp>
        <p:nvSpPr>
          <p:cNvPr id="50" name="Espace réservé du texte 20">
            <a:extLst>
              <a:ext uri="{FF2B5EF4-FFF2-40B4-BE49-F238E27FC236}">
                <a16:creationId xmlns:a16="http://schemas.microsoft.com/office/drawing/2014/main" id="{DADF0B2E-962C-9748-79AA-FB494452006B}"/>
              </a:ext>
            </a:extLst>
          </p:cNvPr>
          <p:cNvSpPr txBox="1">
            <a:spLocks/>
          </p:cNvSpPr>
          <p:nvPr/>
        </p:nvSpPr>
        <p:spPr>
          <a:xfrm>
            <a:off x="4450921" y="4653331"/>
            <a:ext cx="1435529" cy="540104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i="1" dirty="0"/>
              <a:t>Partie web </a:t>
            </a:r>
            <a:r>
              <a:rPr lang="fr-FR" dirty="0"/>
              <a:t>: Clients</a:t>
            </a:r>
          </a:p>
        </p:txBody>
      </p:sp>
      <p:sp>
        <p:nvSpPr>
          <p:cNvPr id="51" name="Espace réservé du texte 20">
            <a:extLst>
              <a:ext uri="{FF2B5EF4-FFF2-40B4-BE49-F238E27FC236}">
                <a16:creationId xmlns:a16="http://schemas.microsoft.com/office/drawing/2014/main" id="{841709C4-64D3-03B7-75B2-5A59C5664C7C}"/>
              </a:ext>
            </a:extLst>
          </p:cNvPr>
          <p:cNvSpPr txBox="1">
            <a:spLocks/>
          </p:cNvSpPr>
          <p:nvPr/>
        </p:nvSpPr>
        <p:spPr>
          <a:xfrm>
            <a:off x="5773664" y="4653331"/>
            <a:ext cx="2785110" cy="540104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/ </a:t>
            </a:r>
            <a:r>
              <a:rPr lang="fr-FR" i="1" dirty="0"/>
              <a:t>Partie Desktop/Mobile </a:t>
            </a:r>
            <a:r>
              <a:rPr lang="fr-FR" dirty="0"/>
              <a:t>: Administrateurs</a:t>
            </a:r>
          </a:p>
        </p:txBody>
      </p:sp>
      <p:grpSp>
        <p:nvGrpSpPr>
          <p:cNvPr id="28" name="Groupe 27">
            <a:extLst>
              <a:ext uri="{FF2B5EF4-FFF2-40B4-BE49-F238E27FC236}">
                <a16:creationId xmlns:a16="http://schemas.microsoft.com/office/drawing/2014/main" id="{87BED3DA-1EC6-75A2-FFBA-A65B592860EB}"/>
              </a:ext>
            </a:extLst>
          </p:cNvPr>
          <p:cNvGrpSpPr/>
          <p:nvPr/>
        </p:nvGrpSpPr>
        <p:grpSpPr>
          <a:xfrm>
            <a:off x="0" y="8951"/>
            <a:ext cx="12192000" cy="961618"/>
            <a:chOff x="10160" y="-11704"/>
            <a:chExt cx="12192000" cy="961618"/>
          </a:xfrm>
        </p:grpSpPr>
        <p:grpSp>
          <p:nvGrpSpPr>
            <p:cNvPr id="29" name="Groupe 28">
              <a:extLst>
                <a:ext uri="{FF2B5EF4-FFF2-40B4-BE49-F238E27FC236}">
                  <a16:creationId xmlns:a16="http://schemas.microsoft.com/office/drawing/2014/main" id="{A03A9ED5-1324-6550-890E-52DCCAAF9B83}"/>
                </a:ext>
              </a:extLst>
            </p:cNvPr>
            <p:cNvGrpSpPr/>
            <p:nvPr/>
          </p:nvGrpSpPr>
          <p:grpSpPr>
            <a:xfrm>
              <a:off x="10160" y="-11704"/>
              <a:ext cx="12192000" cy="961618"/>
              <a:chOff x="0" y="0"/>
              <a:chExt cx="12192000" cy="961618"/>
            </a:xfrm>
          </p:grpSpPr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D6455481-2937-29B1-65C1-403BDDB9C995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96161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2" name="Flèche : droite 31">
                <a:extLst>
                  <a:ext uri="{FF2B5EF4-FFF2-40B4-BE49-F238E27FC236}">
                    <a16:creationId xmlns:a16="http://schemas.microsoft.com/office/drawing/2014/main" id="{E240A8EF-8C47-AAAD-8444-D5D765A65878}"/>
                  </a:ext>
                </a:extLst>
              </p:cNvPr>
              <p:cNvSpPr/>
              <p:nvPr/>
            </p:nvSpPr>
            <p:spPr>
              <a:xfrm>
                <a:off x="0" y="292485"/>
                <a:ext cx="12164323" cy="376649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002">
                <a:schemeClr val="dk2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3" name="Rectangle : coins arrondis 32">
                <a:extLst>
                  <a:ext uri="{FF2B5EF4-FFF2-40B4-BE49-F238E27FC236}">
                    <a16:creationId xmlns:a16="http://schemas.microsoft.com/office/drawing/2014/main" id="{3893480A-1866-9425-3A39-6B30AD278F1F}"/>
                  </a:ext>
                </a:extLst>
              </p:cNvPr>
              <p:cNvSpPr/>
              <p:nvPr/>
            </p:nvSpPr>
            <p:spPr>
              <a:xfrm>
                <a:off x="282303" y="263745"/>
                <a:ext cx="1055746" cy="444915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Présentation personnelle</a:t>
                </a:r>
              </a:p>
            </p:txBody>
          </p:sp>
          <p:sp>
            <p:nvSpPr>
              <p:cNvPr id="34" name="Rectangle : coins arrondis 33">
                <a:extLst>
                  <a:ext uri="{FF2B5EF4-FFF2-40B4-BE49-F238E27FC236}">
                    <a16:creationId xmlns:a16="http://schemas.microsoft.com/office/drawing/2014/main" id="{03FF2F3C-2319-37D3-753E-0E9A37045A0F}"/>
                  </a:ext>
                </a:extLst>
              </p:cNvPr>
              <p:cNvSpPr/>
              <p:nvPr/>
            </p:nvSpPr>
            <p:spPr>
              <a:xfrm>
                <a:off x="1652845" y="269044"/>
                <a:ext cx="1056433" cy="444915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Résumé des projets</a:t>
                </a:r>
              </a:p>
            </p:txBody>
          </p:sp>
          <p:sp>
            <p:nvSpPr>
              <p:cNvPr id="35" name="Rectangle : coins arrondis 34">
                <a:extLst>
                  <a:ext uri="{FF2B5EF4-FFF2-40B4-BE49-F238E27FC236}">
                    <a16:creationId xmlns:a16="http://schemas.microsoft.com/office/drawing/2014/main" id="{0DE265DF-BB88-AAD6-23CF-9E7BEAF2F72F}"/>
                  </a:ext>
                </a:extLst>
              </p:cNvPr>
              <p:cNvSpPr/>
              <p:nvPr/>
            </p:nvSpPr>
            <p:spPr>
              <a:xfrm>
                <a:off x="3074237" y="279998"/>
                <a:ext cx="1055746" cy="433961"/>
              </a:xfrm>
              <a:prstGeom prst="roundRect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Cahier des charges</a:t>
                </a:r>
              </a:p>
            </p:txBody>
          </p:sp>
          <p:sp>
            <p:nvSpPr>
              <p:cNvPr id="36" name="Rectangle : coins arrondis 35">
                <a:extLst>
                  <a:ext uri="{FF2B5EF4-FFF2-40B4-BE49-F238E27FC236}">
                    <a16:creationId xmlns:a16="http://schemas.microsoft.com/office/drawing/2014/main" id="{2807AE56-D83E-211E-475E-5E1A6AB7B097}"/>
                  </a:ext>
                </a:extLst>
              </p:cNvPr>
              <p:cNvSpPr/>
              <p:nvPr/>
            </p:nvSpPr>
            <p:spPr>
              <a:xfrm>
                <a:off x="4558165" y="279998"/>
                <a:ext cx="1056433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Gestion de projet</a:t>
                </a:r>
              </a:p>
            </p:txBody>
          </p:sp>
          <p:sp>
            <p:nvSpPr>
              <p:cNvPr id="37" name="Rectangle : coins arrondis 36">
                <a:extLst>
                  <a:ext uri="{FF2B5EF4-FFF2-40B4-BE49-F238E27FC236}">
                    <a16:creationId xmlns:a16="http://schemas.microsoft.com/office/drawing/2014/main" id="{63DE657B-0332-CBA1-645A-B00C4DB6C6EF}"/>
                  </a:ext>
                </a:extLst>
              </p:cNvPr>
              <p:cNvSpPr/>
              <p:nvPr/>
            </p:nvSpPr>
            <p:spPr>
              <a:xfrm>
                <a:off x="7569769" y="269223"/>
                <a:ext cx="1055746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Réalisation du candidat</a:t>
                </a:r>
              </a:p>
            </p:txBody>
          </p:sp>
          <p:sp>
            <p:nvSpPr>
              <p:cNvPr id="54" name="Rectangle : coins arrondis 53">
                <a:extLst>
                  <a:ext uri="{FF2B5EF4-FFF2-40B4-BE49-F238E27FC236}">
                    <a16:creationId xmlns:a16="http://schemas.microsoft.com/office/drawing/2014/main" id="{578C2611-60F6-50E0-5C53-320C10BA4972}"/>
                  </a:ext>
                </a:extLst>
              </p:cNvPr>
              <p:cNvSpPr/>
              <p:nvPr/>
            </p:nvSpPr>
            <p:spPr>
              <a:xfrm>
                <a:off x="9091289" y="269223"/>
                <a:ext cx="1056433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Veille technologique</a:t>
                </a:r>
              </a:p>
            </p:txBody>
          </p:sp>
          <p:sp>
            <p:nvSpPr>
              <p:cNvPr id="55" name="Rectangle : coins arrondis 54">
                <a:extLst>
                  <a:ext uri="{FF2B5EF4-FFF2-40B4-BE49-F238E27FC236}">
                    <a16:creationId xmlns:a16="http://schemas.microsoft.com/office/drawing/2014/main" id="{C6272676-0D85-46BC-5B68-11261E651E3B}"/>
                  </a:ext>
                </a:extLst>
              </p:cNvPr>
              <p:cNvSpPr/>
              <p:nvPr/>
            </p:nvSpPr>
            <p:spPr>
              <a:xfrm>
                <a:off x="10586064" y="263745"/>
                <a:ext cx="1048786" cy="442000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Conclusion</a:t>
                </a:r>
              </a:p>
            </p:txBody>
          </p:sp>
        </p:grpSp>
        <p:sp>
          <p:nvSpPr>
            <p:cNvPr id="30" name="Rectangle : coins arrondis 29">
              <a:extLst>
                <a:ext uri="{FF2B5EF4-FFF2-40B4-BE49-F238E27FC236}">
                  <a16:creationId xmlns:a16="http://schemas.microsoft.com/office/drawing/2014/main" id="{3EA55751-1A85-7F34-2599-B29657445CB0}"/>
                </a:ext>
              </a:extLst>
            </p:cNvPr>
            <p:cNvSpPr/>
            <p:nvPr/>
          </p:nvSpPr>
          <p:spPr>
            <a:xfrm>
              <a:off x="6060265" y="257519"/>
              <a:ext cx="1055746" cy="433961"/>
            </a:xfrm>
            <a:prstGeom prst="round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900" dirty="0">
                  <a:solidFill>
                    <a:schemeClr val="bg1"/>
                  </a:solidFill>
                </a:rPr>
                <a:t>Spécifications fonctionnelles &amp; techniques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924331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build="p"/>
    </p:bldLst>
  </p:timing>
</p:sld>
</file>

<file path=ppt/theme/theme1.xml><?xml version="1.0" encoding="utf-8"?>
<a:theme xmlns:a="http://schemas.openxmlformats.org/drawingml/2006/main" name="Thème Office">
  <a:themeElements>
    <a:clrScheme name="Personnalisé 3">
      <a:dk1>
        <a:srgbClr val="1E1E1E"/>
      </a:dk1>
      <a:lt1>
        <a:sysClr val="window" lastClr="FFFFFF"/>
      </a:lt1>
      <a:dk2>
        <a:srgbClr val="44546A"/>
      </a:dk2>
      <a:lt2>
        <a:srgbClr val="E7E6E6"/>
      </a:lt2>
      <a:accent1>
        <a:srgbClr val="2E75B5"/>
      </a:accent1>
      <a:accent2>
        <a:srgbClr val="9CC3E5"/>
      </a:accent2>
      <a:accent3>
        <a:srgbClr val="45BEAD"/>
      </a:accent3>
      <a:accent4>
        <a:srgbClr val="B001FF"/>
      </a:accent4>
      <a:accent5>
        <a:srgbClr val="5B9BD5"/>
      </a:accent5>
      <a:accent6>
        <a:srgbClr val="5B9BD5"/>
      </a:accent6>
      <a:hlink>
        <a:srgbClr val="0563C1"/>
      </a:hlink>
      <a:folHlink>
        <a:srgbClr val="954F72"/>
      </a:folHlink>
    </a:clrScheme>
    <a:fontScheme name="Custom 60">
      <a:majorFont>
        <a:latin typeface="Source Sans Pro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8847068_TF12041065_Win32" id="{2CBAFE40-A78F-47ED-97DE-373E20ED48EA}" vid="{95C29818-88B0-406C-B261-8F73FB11CD6C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1" ma:contentTypeDescription="Create a new document." ma:contentTypeScope="" ma:versionID="64dfb1555687e0874b4304b796b5b0c7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6e4c555b5e194d05b7203de9c4567b3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966E941-6182-4A32-B603-DDB09E5F0715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01612839-5FA9-4715-8A7D-7F95D097B19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3FFC980-8EEC-4CFC-96C7-CEB6F5CA8688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3497</Words>
  <Application>Microsoft Office PowerPoint</Application>
  <PresentationFormat>Grand écran</PresentationFormat>
  <Paragraphs>946</Paragraphs>
  <Slides>43</Slides>
  <Notes>43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43</vt:i4>
      </vt:variant>
    </vt:vector>
  </HeadingPairs>
  <TitlesOfParts>
    <vt:vector size="49" baseType="lpstr">
      <vt:lpstr>Arial</vt:lpstr>
      <vt:lpstr>Calibri</vt:lpstr>
      <vt:lpstr>Franklin Gothic Demi</vt:lpstr>
      <vt:lpstr>Source Sans Pro</vt:lpstr>
      <vt:lpstr>Wingdings</vt:lpstr>
      <vt:lpstr>Thème Office</vt:lpstr>
      <vt:lpstr>Présentation PowerPoint</vt:lpstr>
      <vt:lpstr>sommaire</vt:lpstr>
      <vt:lpstr>Présentation personnelle</vt:lpstr>
      <vt:lpstr>Résumé des projets</vt:lpstr>
      <vt:lpstr>IAPM Desktop</vt:lpstr>
      <vt:lpstr>StoreSwap WEB</vt:lpstr>
      <vt:lpstr>IAPM MOBILE</vt:lpstr>
      <vt:lpstr>Cahier des charges</vt:lpstr>
      <vt:lpstr>Cahier des charges</vt:lpstr>
      <vt:lpstr>Gestion de projet</vt:lpstr>
      <vt:lpstr>Outils collaboratifs</vt:lpstr>
      <vt:lpstr>Maquettes</vt:lpstr>
      <vt:lpstr>Charte graphique</vt:lpstr>
      <vt:lpstr>Spécification fonctionnelles &amp; techniques</vt:lpstr>
      <vt:lpstr>Spécifications fonctionnelles</vt:lpstr>
      <vt:lpstr>Spécifications fonctionnelles</vt:lpstr>
      <vt:lpstr>Spécifications fonctionnelles</vt:lpstr>
      <vt:lpstr>Spécifications fonctionnelles</vt:lpstr>
      <vt:lpstr>Spécifications fonctionnelles</vt:lpstr>
      <vt:lpstr>Spécifications fonctionnelles</vt:lpstr>
      <vt:lpstr>Spécifications fonctionnelles</vt:lpstr>
      <vt:lpstr>Spécifications fonctionnelles</vt:lpstr>
      <vt:lpstr>Spécifications fonctionnelles</vt:lpstr>
      <vt:lpstr>Spécifications techniques</vt:lpstr>
      <vt:lpstr>Spécifications techniques</vt:lpstr>
      <vt:lpstr>Spécifications techniques</vt:lpstr>
      <vt:lpstr>Spécifications techniques</vt:lpstr>
      <vt:lpstr>Spécifications techniques</vt:lpstr>
      <vt:lpstr>Spécifications techniques</vt:lpstr>
      <vt:lpstr>Spécifications techniques</vt:lpstr>
      <vt:lpstr>Spécifications techniques</vt:lpstr>
      <vt:lpstr>Spécifications techniques</vt:lpstr>
      <vt:lpstr>Réalisation du candidat</vt:lpstr>
      <vt:lpstr>Réalisation du candidat</vt:lpstr>
      <vt:lpstr>Réalisation du candidat</vt:lpstr>
      <vt:lpstr>Réalisation du candidat</vt:lpstr>
      <vt:lpstr>Réalisation du candidat</vt:lpstr>
      <vt:lpstr>Réalisation du candidat</vt:lpstr>
      <vt:lpstr>Réalisation du candidat</vt:lpstr>
      <vt:lpstr>Réalisation du candidat</vt:lpstr>
      <vt:lpstr>Veille technologique</vt:lpstr>
      <vt:lpstr>Veille  technologique 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Titre professionnel</dc:title>
  <dc:creator>LAYRAC Lilian</dc:creator>
  <cp:lastModifiedBy>LAYRAC Lilian</cp:lastModifiedBy>
  <cp:revision>68</cp:revision>
  <dcterms:created xsi:type="dcterms:W3CDTF">2023-05-25T16:09:05Z</dcterms:created>
  <dcterms:modified xsi:type="dcterms:W3CDTF">2023-06-02T22:44:30Z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